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4"/>
  </p:notesMasterIdLst>
  <p:handoutMasterIdLst>
    <p:handoutMasterId r:id="rId15"/>
  </p:handoutMasterIdLst>
  <p:sldIdLst>
    <p:sldId id="306" r:id="rId5"/>
    <p:sldId id="292" r:id="rId6"/>
    <p:sldId id="311" r:id="rId7"/>
    <p:sldId id="296" r:id="rId8"/>
    <p:sldId id="297" r:id="rId9"/>
    <p:sldId id="287" r:id="rId10"/>
    <p:sldId id="288" r:id="rId11"/>
    <p:sldId id="312" r:id="rId12"/>
    <p:sldId id="2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24" autoAdjust="0"/>
  </p:normalViewPr>
  <p:slideViewPr>
    <p:cSldViewPr snapToGrid="0">
      <p:cViewPr varScale="1">
        <p:scale>
          <a:sx n="101" d="100"/>
          <a:sy n="101" d="100"/>
        </p:scale>
        <p:origin x="990" y="102"/>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A2B9E2-53F0-4ADC-8E46-38B22EBC2A56}" type="doc">
      <dgm:prSet loTypeId="urn:microsoft.com/office/officeart/2009/3/layout/HorizontalOrganizationChart" loCatId="hierarchy" qsTypeId="urn:microsoft.com/office/officeart/2005/8/quickstyle/simple1" qsCatId="simple" csTypeId="urn:microsoft.com/office/officeart/2005/8/colors/accent3_2" csCatId="accent3" phldr="1"/>
      <dgm:spPr/>
      <dgm:t>
        <a:bodyPr/>
        <a:lstStyle/>
        <a:p>
          <a:endParaRPr lang="en-US"/>
        </a:p>
      </dgm:t>
    </dgm:pt>
    <dgm:pt modelId="{C4879951-FE2E-4A07-B5B1-1E2CB2DCE9C2}">
      <dgm:prSet phldrT="[Text]" phldr="0" custT="1"/>
      <dgm:spPr>
        <a:solidFill>
          <a:schemeClr val="bg1"/>
        </a:solidFill>
        <a:ln>
          <a:solidFill>
            <a:schemeClr val="bg1"/>
          </a:solidFill>
        </a:ln>
        <a:effectLst>
          <a:innerShdw blurRad="63500" dist="50800" dir="2700000">
            <a:prstClr val="black">
              <a:alpha val="50000"/>
            </a:prstClr>
          </a:innerShdw>
        </a:effectLst>
      </dgm:spPr>
      <dgm:t>
        <a:bodyPr tIns="365760"/>
        <a:lstStyle/>
        <a:p>
          <a:r>
            <a:rPr lang="en-US" sz="2000" b="1" dirty="0">
              <a:solidFill>
                <a:schemeClr val="tx1"/>
              </a:solidFill>
              <a:effectLst>
                <a:outerShdw blurRad="38100" dist="38100" dir="2700000" algn="tl">
                  <a:srgbClr val="000000">
                    <a:alpha val="43137"/>
                  </a:srgbClr>
                </a:outerShdw>
              </a:effectLst>
            </a:rPr>
            <a:t>The dataset has 589 observations and 13 variables:</a:t>
          </a:r>
          <a:br>
            <a:rPr lang="en-US" sz="2000" b="1" dirty="0">
              <a:solidFill>
                <a:schemeClr val="tx1"/>
              </a:solidFill>
              <a:effectLst>
                <a:outerShdw blurRad="38100" dist="38100" dir="2700000" algn="tl">
                  <a:srgbClr val="000000">
                    <a:alpha val="43137"/>
                  </a:srgbClr>
                </a:outerShdw>
              </a:effectLst>
            </a:rPr>
          </a:br>
          <a:endParaRPr lang="en-US" sz="2000" b="1" dirty="0">
            <a:solidFill>
              <a:schemeClr val="tx1"/>
            </a:solidFill>
            <a:effectLst>
              <a:outerShdw blurRad="38100" dist="38100" dir="2700000" algn="tl">
                <a:srgbClr val="000000">
                  <a:alpha val="43137"/>
                </a:srgbClr>
              </a:outerShdw>
            </a:effectLst>
            <a:latin typeface="+mj-lt"/>
          </a:endParaRPr>
        </a:p>
      </dgm:t>
    </dgm:pt>
    <dgm:pt modelId="{519E7D13-95C2-4D5E-AC29-F9E5914B294F}" type="parTrans" cxnId="{067FC511-E1FD-4152-830C-FDF481AFF5D1}">
      <dgm:prSet/>
      <dgm:spPr/>
      <dgm:t>
        <a:bodyPr/>
        <a:lstStyle/>
        <a:p>
          <a:endParaRPr lang="en-US" sz="1800">
            <a:solidFill>
              <a:schemeClr val="tx1"/>
            </a:solidFill>
            <a:latin typeface="+mj-lt"/>
          </a:endParaRPr>
        </a:p>
      </dgm:t>
    </dgm:pt>
    <dgm:pt modelId="{3919F06D-0E72-4383-B054-A6492C43359A}" type="sibTrans" cxnId="{067FC511-E1FD-4152-830C-FDF481AFF5D1}">
      <dgm:prSet/>
      <dgm:spPr/>
      <dgm:t>
        <a:bodyPr/>
        <a:lstStyle/>
        <a:p>
          <a:endParaRPr lang="en-US" sz="1800">
            <a:solidFill>
              <a:schemeClr val="tx1"/>
            </a:solidFill>
            <a:latin typeface="+mj-lt"/>
          </a:endParaRPr>
        </a:p>
      </dgm:t>
    </dgm:pt>
    <dgm:pt modelId="{E90122EF-7E6F-4A23-968F-90A0DB380749}">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solidFill>
              <a:effectLst>
                <a:outerShdw blurRad="38100" dist="38100" dir="2700000" algn="tl">
                  <a:srgbClr val="000000">
                    <a:alpha val="43137"/>
                  </a:srgbClr>
                </a:outerShdw>
              </a:effectLst>
              <a:latin typeface="+mn-lt"/>
            </a:rPr>
            <a:t>Types of Variables</a:t>
          </a:r>
        </a:p>
      </dgm:t>
    </dgm:pt>
    <dgm:pt modelId="{73A6102F-EFA3-4A37-8094-920B60E95634}" type="parTrans" cxnId="{E5C7F86B-4F82-4021-95F2-C28DAC403C0A}">
      <dgm:prSet/>
      <dgm:spPr>
        <a:ln>
          <a:solidFill>
            <a:schemeClr val="accent3">
              <a:lumMod val="75000"/>
            </a:schemeClr>
          </a:solidFill>
        </a:ln>
      </dgm:spPr>
      <dgm:t>
        <a:bodyPr/>
        <a:lstStyle/>
        <a:p>
          <a:endParaRPr lang="en-US" sz="2000">
            <a:solidFill>
              <a:schemeClr val="tx1"/>
            </a:solidFill>
            <a:latin typeface="+mj-lt"/>
          </a:endParaRPr>
        </a:p>
      </dgm:t>
    </dgm:pt>
    <dgm:pt modelId="{3502DD61-DB08-4893-BB39-096F5EDFDB7E}" type="sibTrans" cxnId="{E5C7F86B-4F82-4021-95F2-C28DAC403C0A}">
      <dgm:prSet/>
      <dgm:spPr/>
      <dgm:t>
        <a:bodyPr/>
        <a:lstStyle/>
        <a:p>
          <a:endParaRPr lang="en-US" sz="1800">
            <a:solidFill>
              <a:schemeClr val="tx1"/>
            </a:solidFill>
            <a:latin typeface="+mj-lt"/>
          </a:endParaRPr>
        </a:p>
      </dgm:t>
    </dgm:pt>
    <dgm:pt modelId="{5BBD6C54-EA37-4028-8E8B-C0CA75EB14B2}">
      <dgm:prSet phldrT="[Text]" phldr="0" custT="1"/>
      <dgm:spPr>
        <a:solidFill>
          <a:schemeClr val="bg1"/>
        </a:solidFill>
        <a:ln>
          <a:noFill/>
        </a:ln>
        <a:effectLst>
          <a:innerShdw blurRad="63500" dist="50800" dir="2700000">
            <a:prstClr val="black">
              <a:alpha val="50000"/>
            </a:prstClr>
          </a:innerShdw>
        </a:effectLst>
      </dgm:spPr>
      <dgm:t>
        <a:bodyPr/>
        <a:lstStyle/>
        <a:p>
          <a:r>
            <a:rPr lang="en-US" sz="2000" b="1" dirty="0">
              <a:solidFill>
                <a:schemeClr val="tx1">
                  <a:lumMod val="75000"/>
                  <a:lumOff val="25000"/>
                </a:schemeClr>
              </a:solidFill>
              <a:effectLst>
                <a:outerShdw blurRad="38100" dist="38100" dir="2700000" algn="tl">
                  <a:srgbClr val="000000">
                    <a:alpha val="43137"/>
                  </a:srgbClr>
                </a:outerShdw>
              </a:effectLst>
            </a:rPr>
            <a:t>Dependent Variable:</a:t>
          </a:r>
          <a:br>
            <a:rPr lang="en-US" sz="2000" b="1" dirty="0">
              <a:solidFill>
                <a:schemeClr val="tx1">
                  <a:lumMod val="75000"/>
                  <a:lumOff val="25000"/>
                </a:schemeClr>
              </a:solidFill>
              <a:effectLst>
                <a:outerShdw blurRad="38100" dist="38100" dir="2700000" algn="tl">
                  <a:srgbClr val="000000">
                    <a:alpha val="43137"/>
                  </a:srgbClr>
                </a:outerShdw>
              </a:effectLst>
            </a:rPr>
          </a:br>
          <a:endParaRPr lang="en-US" sz="2000" b="1" dirty="0">
            <a:solidFill>
              <a:schemeClr val="tx1">
                <a:lumMod val="75000"/>
                <a:lumOff val="25000"/>
              </a:schemeClr>
            </a:solidFill>
            <a:effectLst>
              <a:outerShdw blurRad="38100" dist="38100" dir="2700000" algn="tl">
                <a:srgbClr val="000000">
                  <a:alpha val="43137"/>
                </a:srgbClr>
              </a:outerShdw>
            </a:effectLst>
            <a:latin typeface="+mn-lt"/>
          </a:endParaRPr>
        </a:p>
      </dgm:t>
    </dgm:pt>
    <dgm:pt modelId="{E36E28FD-55F3-4E9E-BCCC-095CCE190254}" type="parTrans" cxnId="{FA053703-CC7B-47CC-899E-68A18A6E3CB7}">
      <dgm:prSet/>
      <dgm:spPr>
        <a:ln>
          <a:solidFill>
            <a:schemeClr val="accent3">
              <a:lumMod val="75000"/>
            </a:schemeClr>
          </a:solidFill>
        </a:ln>
      </dgm:spPr>
      <dgm:t>
        <a:bodyPr/>
        <a:lstStyle/>
        <a:p>
          <a:endParaRPr lang="en-US" sz="2000">
            <a:solidFill>
              <a:schemeClr val="tx1"/>
            </a:solidFill>
            <a:latin typeface="+mj-lt"/>
          </a:endParaRPr>
        </a:p>
      </dgm:t>
    </dgm:pt>
    <dgm:pt modelId="{D3B11109-6CE1-47F1-B424-65985E61CFCD}" type="sibTrans" cxnId="{FA053703-CC7B-47CC-899E-68A18A6E3CB7}">
      <dgm:prSet/>
      <dgm:spPr/>
      <dgm:t>
        <a:bodyPr/>
        <a:lstStyle/>
        <a:p>
          <a:endParaRPr lang="en-US" sz="1800">
            <a:solidFill>
              <a:schemeClr val="tx1"/>
            </a:solidFill>
            <a:latin typeface="+mj-lt"/>
          </a:endParaRPr>
        </a:p>
      </dgm:t>
    </dgm:pt>
    <dgm:pt modelId="{3EFF81BA-1920-438E-9DBD-E463C3BD71DF}">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lumMod val="75000"/>
                  <a:lumOff val="25000"/>
                </a:schemeClr>
              </a:solidFill>
              <a:effectLst>
                <a:outerShdw blurRad="38100" dist="38100" dir="2700000" algn="tl">
                  <a:srgbClr val="000000">
                    <a:alpha val="43137"/>
                  </a:srgbClr>
                </a:outerShdw>
              </a:effectLst>
            </a:rPr>
            <a:t>Independent Variables:</a:t>
          </a:r>
          <a:br>
            <a:rPr lang="en-US" sz="2000" b="1" dirty="0">
              <a:solidFill>
                <a:schemeClr val="tx1">
                  <a:lumMod val="75000"/>
                  <a:lumOff val="25000"/>
                </a:schemeClr>
              </a:solidFill>
              <a:effectLst>
                <a:outerShdw blurRad="38100" dist="38100" dir="2700000" algn="tl">
                  <a:srgbClr val="000000">
                    <a:alpha val="43137"/>
                  </a:srgbClr>
                </a:outerShdw>
              </a:effectLst>
            </a:rPr>
          </a:br>
          <a:r>
            <a:rPr lang="en-US" sz="2000" b="1" dirty="0">
              <a:solidFill>
                <a:schemeClr val="tx1">
                  <a:lumMod val="75000"/>
                  <a:lumOff val="25000"/>
                </a:schemeClr>
              </a:solidFill>
              <a:effectLst>
                <a:outerShdw blurRad="38100" dist="38100" dir="2700000" algn="tl">
                  <a:srgbClr val="000000">
                    <a:alpha val="43137"/>
                  </a:srgbClr>
                </a:outerShdw>
              </a:effectLst>
            </a:rPr>
            <a:t>Age (in years)</a:t>
          </a:r>
          <a:br>
            <a:rPr lang="en-US" sz="2000" b="1" dirty="0">
              <a:solidFill>
                <a:schemeClr val="tx1">
                  <a:lumMod val="75000"/>
                  <a:lumOff val="25000"/>
                </a:schemeClr>
              </a:solidFill>
              <a:effectLst>
                <a:outerShdw blurRad="38100" dist="38100" dir="2700000" algn="tl">
                  <a:srgbClr val="000000">
                    <a:alpha val="43137"/>
                  </a:srgbClr>
                </a:outerShdw>
              </a:effectLst>
            </a:rPr>
          </a:br>
          <a:r>
            <a:rPr lang="en-US" sz="2000" b="1" dirty="0">
              <a:solidFill>
                <a:schemeClr val="tx1">
                  <a:lumMod val="75000"/>
                  <a:lumOff val="25000"/>
                </a:schemeClr>
              </a:solidFill>
              <a:effectLst>
                <a:outerShdw blurRad="38100" dist="38100" dir="2700000" algn="tl">
                  <a:srgbClr val="000000">
                    <a:alpha val="43137"/>
                  </a:srgbClr>
                </a:outerShdw>
              </a:effectLst>
            </a:rPr>
            <a:t>Sex (male=0,female=1)</a:t>
          </a:r>
          <a:endParaRPr lang="en-US" sz="2000" b="1" dirty="0">
            <a:solidFill>
              <a:schemeClr val="tx1">
                <a:lumMod val="75000"/>
                <a:lumOff val="25000"/>
              </a:schemeClr>
            </a:solidFill>
            <a:effectLst>
              <a:outerShdw blurRad="38100" dist="38100" dir="2700000" algn="tl">
                <a:srgbClr val="000000">
                  <a:alpha val="43137"/>
                </a:srgbClr>
              </a:outerShdw>
            </a:effectLst>
            <a:latin typeface="+mn-lt"/>
          </a:endParaRPr>
        </a:p>
      </dgm:t>
    </dgm:pt>
    <dgm:pt modelId="{183DC87C-F226-46F2-B3DE-16B83B4C90FF}" type="parTrans" cxnId="{8E4386B7-6086-4529-B9B7-BD5B078DD933}">
      <dgm:prSet/>
      <dgm:spPr>
        <a:ln>
          <a:solidFill>
            <a:schemeClr val="accent3">
              <a:lumMod val="75000"/>
            </a:schemeClr>
          </a:solidFill>
        </a:ln>
      </dgm:spPr>
      <dgm:t>
        <a:bodyPr/>
        <a:lstStyle/>
        <a:p>
          <a:endParaRPr lang="en-US" sz="2000">
            <a:solidFill>
              <a:schemeClr val="tx1"/>
            </a:solidFill>
            <a:latin typeface="+mj-lt"/>
          </a:endParaRPr>
        </a:p>
      </dgm:t>
    </dgm:pt>
    <dgm:pt modelId="{B0511FD6-6AC9-4013-9B60-6232DA58E765}" type="sibTrans" cxnId="{8E4386B7-6086-4529-B9B7-BD5B078DD933}">
      <dgm:prSet/>
      <dgm:spPr/>
      <dgm:t>
        <a:bodyPr/>
        <a:lstStyle/>
        <a:p>
          <a:endParaRPr lang="en-US" sz="1800">
            <a:solidFill>
              <a:schemeClr val="tx1"/>
            </a:solidFill>
            <a:latin typeface="+mj-lt"/>
          </a:endParaRPr>
        </a:p>
      </dgm:t>
    </dgm:pt>
    <dgm:pt modelId="{31A26779-B355-432C-9E48-46E69AA863DB}">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solidFill>
              <a:effectLst>
                <a:outerShdw blurRad="38100" dist="38100" dir="2700000" algn="tl">
                  <a:srgbClr val="000000">
                    <a:alpha val="43137"/>
                  </a:srgbClr>
                </a:outerShdw>
              </a:effectLst>
              <a:latin typeface="+mn-lt"/>
            </a:rPr>
            <a:t>Variables</a:t>
          </a:r>
        </a:p>
      </dgm:t>
    </dgm:pt>
    <dgm:pt modelId="{62A8C1DC-BBF2-4B56-B1F8-F80E66CD17C0}" type="parTrans" cxnId="{A2D9EE1D-FBA4-48C0-A96E-7E1A4824DEE5}">
      <dgm:prSet/>
      <dgm:spPr>
        <a:ln>
          <a:solidFill>
            <a:schemeClr val="accent3">
              <a:lumMod val="75000"/>
            </a:schemeClr>
          </a:solidFill>
        </a:ln>
      </dgm:spPr>
      <dgm:t>
        <a:bodyPr/>
        <a:lstStyle/>
        <a:p>
          <a:endParaRPr lang="en-US" sz="2000"/>
        </a:p>
      </dgm:t>
    </dgm:pt>
    <dgm:pt modelId="{DAE66C87-98C6-40E7-9CC5-56DC7BEE7E8D}" type="sibTrans" cxnId="{A2D9EE1D-FBA4-48C0-A96E-7E1A4824DEE5}">
      <dgm:prSet/>
      <dgm:spPr/>
      <dgm:t>
        <a:bodyPr/>
        <a:lstStyle/>
        <a:p>
          <a:endParaRPr lang="en-US"/>
        </a:p>
      </dgm:t>
    </dgm:pt>
    <dgm:pt modelId="{6D4A829C-EEB0-4546-BD7F-B032B422BD68}">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lumMod val="75000"/>
                  <a:lumOff val="25000"/>
                </a:schemeClr>
              </a:solidFill>
              <a:effectLst>
                <a:outerShdw blurRad="38100" dist="38100" dir="2700000" algn="tl">
                  <a:srgbClr val="000000">
                    <a:alpha val="43137"/>
                  </a:srgbClr>
                </a:outerShdw>
              </a:effectLst>
            </a:rPr>
            <a:t>Category</a:t>
          </a:r>
          <a:r>
            <a:rPr lang="en-US" sz="2000" b="1" dirty="0">
              <a:solidFill>
                <a:schemeClr val="tx1">
                  <a:lumMod val="75000"/>
                  <a:lumOff val="25000"/>
                </a:schemeClr>
              </a:solidFill>
            </a:rPr>
            <a:t> : '0=Blood Donor', '0s=suspect Blood Donor', '1=Hepatitis', '2=Fibrosis</a:t>
          </a:r>
          <a:endParaRPr lang="en-US" sz="2000" b="1" dirty="0">
            <a:solidFill>
              <a:schemeClr val="tx1">
                <a:lumMod val="75000"/>
                <a:lumOff val="25000"/>
              </a:schemeClr>
            </a:solidFill>
            <a:latin typeface="+mn-lt"/>
          </a:endParaRPr>
        </a:p>
      </dgm:t>
    </dgm:pt>
    <dgm:pt modelId="{1649D13A-0B50-434C-9CE2-E08A61DB2DE4}" type="parTrans" cxnId="{25ECF3BC-699B-4B8B-87E6-7E14795E09AF}">
      <dgm:prSet/>
      <dgm:spPr>
        <a:ln>
          <a:solidFill>
            <a:schemeClr val="accent3">
              <a:lumMod val="75000"/>
            </a:schemeClr>
          </a:solidFill>
        </a:ln>
      </dgm:spPr>
      <dgm:t>
        <a:bodyPr/>
        <a:lstStyle/>
        <a:p>
          <a:endParaRPr lang="en-US" sz="2000"/>
        </a:p>
      </dgm:t>
    </dgm:pt>
    <dgm:pt modelId="{1D06CB02-4C96-4038-93FF-9AAA248E0C84}" type="sibTrans" cxnId="{25ECF3BC-699B-4B8B-87E6-7E14795E09AF}">
      <dgm:prSet/>
      <dgm:spPr/>
      <dgm:t>
        <a:bodyPr/>
        <a:lstStyle/>
        <a:p>
          <a:endParaRPr lang="en-US"/>
        </a:p>
      </dgm:t>
    </dgm:pt>
    <dgm:pt modelId="{CA2FEC29-3EF7-4280-BECF-2C08F73E55B7}">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lumMod val="75000"/>
                  <a:lumOff val="25000"/>
                </a:schemeClr>
              </a:solidFill>
              <a:effectLst>
                <a:outerShdw blurRad="38100" dist="38100" dir="2700000" algn="tl">
                  <a:srgbClr val="000000">
                    <a:alpha val="43137"/>
                  </a:srgbClr>
                </a:outerShdw>
              </a:effectLst>
            </a:rPr>
            <a:t>The Blood Attributes are ALB, ALP, ALT, AST, BIL, CHE, CHOL, CREA, GGT, PROT.</a:t>
          </a:r>
          <a:endParaRPr lang="en-US" sz="2000" b="1" dirty="0">
            <a:solidFill>
              <a:schemeClr val="tx1">
                <a:lumMod val="75000"/>
                <a:lumOff val="25000"/>
              </a:schemeClr>
            </a:solidFill>
            <a:effectLst>
              <a:outerShdw blurRad="38100" dist="38100" dir="2700000" algn="tl">
                <a:srgbClr val="000000">
                  <a:alpha val="43137"/>
                </a:srgbClr>
              </a:outerShdw>
            </a:effectLst>
            <a:latin typeface="+mn-lt"/>
          </a:endParaRPr>
        </a:p>
      </dgm:t>
    </dgm:pt>
    <dgm:pt modelId="{8619BB96-EEDD-4685-83E0-2B452A4CEFBD}" type="parTrans" cxnId="{DF3CCC31-8411-41DA-8D90-F44DCB2F63CC}">
      <dgm:prSet/>
      <dgm:spPr>
        <a:ln>
          <a:solidFill>
            <a:schemeClr val="accent3">
              <a:lumMod val="75000"/>
            </a:schemeClr>
          </a:solidFill>
        </a:ln>
      </dgm:spPr>
      <dgm:t>
        <a:bodyPr/>
        <a:lstStyle/>
        <a:p>
          <a:endParaRPr lang="en-US" sz="2000"/>
        </a:p>
      </dgm:t>
    </dgm:pt>
    <dgm:pt modelId="{699D8503-5DD3-4E17-B80F-4006F881D9F3}" type="sibTrans" cxnId="{DF3CCC31-8411-41DA-8D90-F44DCB2F63CC}">
      <dgm:prSet/>
      <dgm:spPr/>
      <dgm:t>
        <a:bodyPr/>
        <a:lstStyle/>
        <a:p>
          <a:endParaRPr lang="en-US"/>
        </a:p>
      </dgm:t>
    </dgm:pt>
    <dgm:pt modelId="{39203E46-87DB-4380-BB72-399C63E67D51}" type="pres">
      <dgm:prSet presAssocID="{CBA2B9E2-53F0-4ADC-8E46-38B22EBC2A56}" presName="hierChild1" presStyleCnt="0">
        <dgm:presLayoutVars>
          <dgm:orgChart val="1"/>
          <dgm:chPref val="1"/>
          <dgm:dir/>
          <dgm:animOne val="branch"/>
          <dgm:animLvl val="lvl"/>
          <dgm:resizeHandles/>
        </dgm:presLayoutVars>
      </dgm:prSet>
      <dgm:spPr/>
    </dgm:pt>
    <dgm:pt modelId="{CFB0E2F0-5BF7-4CF4-8813-52E7D8FCE17D}" type="pres">
      <dgm:prSet presAssocID="{C4879951-FE2E-4A07-B5B1-1E2CB2DCE9C2}" presName="hierRoot1" presStyleCnt="0">
        <dgm:presLayoutVars>
          <dgm:hierBranch val="init"/>
        </dgm:presLayoutVars>
      </dgm:prSet>
      <dgm:spPr/>
    </dgm:pt>
    <dgm:pt modelId="{68D0F851-AE0E-489C-9295-8F0AFD03C6AF}" type="pres">
      <dgm:prSet presAssocID="{C4879951-FE2E-4A07-B5B1-1E2CB2DCE9C2}" presName="rootComposite1" presStyleCnt="0"/>
      <dgm:spPr/>
    </dgm:pt>
    <dgm:pt modelId="{77A167E2-E1AF-4D5E-9C92-994B1DE28A97}" type="pres">
      <dgm:prSet presAssocID="{C4879951-FE2E-4A07-B5B1-1E2CB2DCE9C2}" presName="rootText1" presStyleLbl="node0" presStyleIdx="0" presStyleCnt="1" custScaleY="111343" custLinFactNeighborX="9728" custLinFactNeighborY="-50892">
        <dgm:presLayoutVars>
          <dgm:chPref val="3"/>
        </dgm:presLayoutVars>
      </dgm:prSet>
      <dgm:spPr/>
    </dgm:pt>
    <dgm:pt modelId="{B8F92B41-0893-46A8-B126-437873777856}" type="pres">
      <dgm:prSet presAssocID="{C4879951-FE2E-4A07-B5B1-1E2CB2DCE9C2}" presName="rootConnector1" presStyleLbl="node1" presStyleIdx="0" presStyleCnt="0"/>
      <dgm:spPr/>
    </dgm:pt>
    <dgm:pt modelId="{833FB061-7E6E-4CCD-B5C2-ABBD43995FD5}" type="pres">
      <dgm:prSet presAssocID="{C4879951-FE2E-4A07-B5B1-1E2CB2DCE9C2}" presName="hierChild2" presStyleCnt="0"/>
      <dgm:spPr/>
    </dgm:pt>
    <dgm:pt modelId="{64EB3E4B-9DF1-41C2-B537-8771A225FF51}" type="pres">
      <dgm:prSet presAssocID="{73A6102F-EFA3-4A37-8094-920B60E95634}" presName="Name64" presStyleLbl="parChTrans1D2" presStyleIdx="0" presStyleCnt="3"/>
      <dgm:spPr/>
    </dgm:pt>
    <dgm:pt modelId="{4E32F3BB-74F5-475A-9C46-C67DC9CA1071}" type="pres">
      <dgm:prSet presAssocID="{E90122EF-7E6F-4A23-968F-90A0DB380749}" presName="hierRoot2" presStyleCnt="0">
        <dgm:presLayoutVars>
          <dgm:hierBranch val="init"/>
        </dgm:presLayoutVars>
      </dgm:prSet>
      <dgm:spPr/>
    </dgm:pt>
    <dgm:pt modelId="{AA8BD1EC-1741-4F7D-98E0-42B93F1162BE}" type="pres">
      <dgm:prSet presAssocID="{E90122EF-7E6F-4A23-968F-90A0DB380749}" presName="rootComposite" presStyleCnt="0"/>
      <dgm:spPr/>
    </dgm:pt>
    <dgm:pt modelId="{C154D395-FDEC-442D-B1F2-E2C2BC8DA9E8}" type="pres">
      <dgm:prSet presAssocID="{E90122EF-7E6F-4A23-968F-90A0DB380749}" presName="rootText" presStyleLbl="node2" presStyleIdx="0" presStyleCnt="3" custScaleY="52743">
        <dgm:presLayoutVars>
          <dgm:chPref val="3"/>
        </dgm:presLayoutVars>
      </dgm:prSet>
      <dgm:spPr/>
    </dgm:pt>
    <dgm:pt modelId="{C53E4CCC-5480-4B1A-93C8-C3B7D307C322}" type="pres">
      <dgm:prSet presAssocID="{E90122EF-7E6F-4A23-968F-90A0DB380749}" presName="rootConnector" presStyleLbl="node2" presStyleIdx="0" presStyleCnt="3"/>
      <dgm:spPr/>
    </dgm:pt>
    <dgm:pt modelId="{F6DD9BBB-107D-4158-B34A-973A82AEF3F4}" type="pres">
      <dgm:prSet presAssocID="{E90122EF-7E6F-4A23-968F-90A0DB380749}" presName="hierChild4" presStyleCnt="0"/>
      <dgm:spPr/>
    </dgm:pt>
    <dgm:pt modelId="{0E697D12-3BD7-438D-9F15-24413B844181}" type="pres">
      <dgm:prSet presAssocID="{62A8C1DC-BBF2-4B56-B1F8-F80E66CD17C0}" presName="Name64" presStyleLbl="parChTrans1D3" presStyleIdx="0" presStyleCnt="3"/>
      <dgm:spPr/>
    </dgm:pt>
    <dgm:pt modelId="{508F747D-C617-497F-92B9-F15D8A0110B4}" type="pres">
      <dgm:prSet presAssocID="{31A26779-B355-432C-9E48-46E69AA863DB}" presName="hierRoot2" presStyleCnt="0">
        <dgm:presLayoutVars>
          <dgm:hierBranch val="init"/>
        </dgm:presLayoutVars>
      </dgm:prSet>
      <dgm:spPr/>
    </dgm:pt>
    <dgm:pt modelId="{7AF6DC77-0A67-4BCD-96DA-ED56A761137D}" type="pres">
      <dgm:prSet presAssocID="{31A26779-B355-432C-9E48-46E69AA863DB}" presName="rootComposite" presStyleCnt="0"/>
      <dgm:spPr/>
    </dgm:pt>
    <dgm:pt modelId="{52960E96-B766-4CCB-B371-4F2A4432E9B2}" type="pres">
      <dgm:prSet presAssocID="{31A26779-B355-432C-9E48-46E69AA863DB}" presName="rootText" presStyleLbl="node3" presStyleIdx="0" presStyleCnt="3" custScaleY="50224">
        <dgm:presLayoutVars>
          <dgm:chPref val="3"/>
        </dgm:presLayoutVars>
      </dgm:prSet>
      <dgm:spPr/>
    </dgm:pt>
    <dgm:pt modelId="{E13FD76D-5CC3-4477-9AE4-E916D188CDC0}" type="pres">
      <dgm:prSet presAssocID="{31A26779-B355-432C-9E48-46E69AA863DB}" presName="rootConnector" presStyleLbl="node3" presStyleIdx="0" presStyleCnt="3"/>
      <dgm:spPr/>
    </dgm:pt>
    <dgm:pt modelId="{F508CC95-586D-47D8-B423-F1CA51CA7C3C}" type="pres">
      <dgm:prSet presAssocID="{31A26779-B355-432C-9E48-46E69AA863DB}" presName="hierChild4" presStyleCnt="0"/>
      <dgm:spPr/>
    </dgm:pt>
    <dgm:pt modelId="{5AA0B381-EA19-4AD6-9252-B1E625C36C7C}" type="pres">
      <dgm:prSet presAssocID="{31A26779-B355-432C-9E48-46E69AA863DB}" presName="hierChild5" presStyleCnt="0"/>
      <dgm:spPr/>
    </dgm:pt>
    <dgm:pt modelId="{51EC5AF3-F220-4C33-AD72-3E4C8F09FC1B}" type="pres">
      <dgm:prSet presAssocID="{E90122EF-7E6F-4A23-968F-90A0DB380749}" presName="hierChild5" presStyleCnt="0"/>
      <dgm:spPr/>
    </dgm:pt>
    <dgm:pt modelId="{BB2383B8-D7D4-4DC0-A150-E83822D24179}" type="pres">
      <dgm:prSet presAssocID="{E36E28FD-55F3-4E9E-BCCC-095CCE190254}" presName="Name64" presStyleLbl="parChTrans1D2" presStyleIdx="1" presStyleCnt="3"/>
      <dgm:spPr/>
    </dgm:pt>
    <dgm:pt modelId="{1D9937A9-EA7D-47E9-BCE7-4B3D99C329EC}" type="pres">
      <dgm:prSet presAssocID="{5BBD6C54-EA37-4028-8E8B-C0CA75EB14B2}" presName="hierRoot2" presStyleCnt="0">
        <dgm:presLayoutVars>
          <dgm:hierBranch val="init"/>
        </dgm:presLayoutVars>
      </dgm:prSet>
      <dgm:spPr/>
    </dgm:pt>
    <dgm:pt modelId="{F25FB02A-B091-4C87-A967-54506A7ABB2C}" type="pres">
      <dgm:prSet presAssocID="{5BBD6C54-EA37-4028-8E8B-C0CA75EB14B2}" presName="rootComposite" presStyleCnt="0"/>
      <dgm:spPr/>
    </dgm:pt>
    <dgm:pt modelId="{A6FFE2CA-344D-4D7D-8DAD-38B53049765C}" type="pres">
      <dgm:prSet presAssocID="{5BBD6C54-EA37-4028-8E8B-C0CA75EB14B2}" presName="rootText" presStyleLbl="node2" presStyleIdx="1" presStyleCnt="3" custScaleY="149430">
        <dgm:presLayoutVars>
          <dgm:chPref val="3"/>
        </dgm:presLayoutVars>
      </dgm:prSet>
      <dgm:spPr/>
    </dgm:pt>
    <dgm:pt modelId="{A9AE4BFB-97CC-4A68-B0F0-5A5E57EE89C6}" type="pres">
      <dgm:prSet presAssocID="{5BBD6C54-EA37-4028-8E8B-C0CA75EB14B2}" presName="rootConnector" presStyleLbl="node2" presStyleIdx="1" presStyleCnt="3"/>
      <dgm:spPr/>
    </dgm:pt>
    <dgm:pt modelId="{4C6761D1-F0E0-43F1-9DC2-759B517A4B4A}" type="pres">
      <dgm:prSet presAssocID="{5BBD6C54-EA37-4028-8E8B-C0CA75EB14B2}" presName="hierChild4" presStyleCnt="0"/>
      <dgm:spPr/>
    </dgm:pt>
    <dgm:pt modelId="{9C50992F-AF43-4BF8-8E96-838FF85ADB3B}" type="pres">
      <dgm:prSet presAssocID="{1649D13A-0B50-434C-9CE2-E08A61DB2DE4}" presName="Name64" presStyleLbl="parChTrans1D3" presStyleIdx="1" presStyleCnt="3"/>
      <dgm:spPr/>
    </dgm:pt>
    <dgm:pt modelId="{7FE70606-3D86-4820-A63C-EA9415C5B494}" type="pres">
      <dgm:prSet presAssocID="{6D4A829C-EEB0-4546-BD7F-B032B422BD68}" presName="hierRoot2" presStyleCnt="0">
        <dgm:presLayoutVars>
          <dgm:hierBranch val="init"/>
        </dgm:presLayoutVars>
      </dgm:prSet>
      <dgm:spPr/>
    </dgm:pt>
    <dgm:pt modelId="{E4791194-3DF3-4AA2-BBAF-AC2A1A1E6BAD}" type="pres">
      <dgm:prSet presAssocID="{6D4A829C-EEB0-4546-BD7F-B032B422BD68}" presName="rootComposite" presStyleCnt="0"/>
      <dgm:spPr/>
    </dgm:pt>
    <dgm:pt modelId="{93A834D4-31BD-43F7-9F3F-DEB373756B12}" type="pres">
      <dgm:prSet presAssocID="{6D4A829C-EEB0-4546-BD7F-B032B422BD68}" presName="rootText" presStyleLbl="node3" presStyleIdx="1" presStyleCnt="3" custScaleY="158169">
        <dgm:presLayoutVars>
          <dgm:chPref val="3"/>
        </dgm:presLayoutVars>
      </dgm:prSet>
      <dgm:spPr/>
    </dgm:pt>
    <dgm:pt modelId="{7C5A22DA-ED72-42C3-9BF9-6038093C4CF5}" type="pres">
      <dgm:prSet presAssocID="{6D4A829C-EEB0-4546-BD7F-B032B422BD68}" presName="rootConnector" presStyleLbl="node3" presStyleIdx="1" presStyleCnt="3"/>
      <dgm:spPr/>
    </dgm:pt>
    <dgm:pt modelId="{BC766E42-BEEB-46C8-B0C1-DF451318AC17}" type="pres">
      <dgm:prSet presAssocID="{6D4A829C-EEB0-4546-BD7F-B032B422BD68}" presName="hierChild4" presStyleCnt="0"/>
      <dgm:spPr/>
    </dgm:pt>
    <dgm:pt modelId="{C8755E7E-E98F-4432-B28B-28915E0D922F}" type="pres">
      <dgm:prSet presAssocID="{6D4A829C-EEB0-4546-BD7F-B032B422BD68}" presName="hierChild5" presStyleCnt="0"/>
      <dgm:spPr/>
    </dgm:pt>
    <dgm:pt modelId="{1A325B8F-F8F2-4151-9CA7-DB0EF98862B1}" type="pres">
      <dgm:prSet presAssocID="{5BBD6C54-EA37-4028-8E8B-C0CA75EB14B2}" presName="hierChild5" presStyleCnt="0"/>
      <dgm:spPr/>
    </dgm:pt>
    <dgm:pt modelId="{4CDE4160-7704-4D6C-B259-551B88F2DC28}" type="pres">
      <dgm:prSet presAssocID="{183DC87C-F226-46F2-B3DE-16B83B4C90FF}" presName="Name64" presStyleLbl="parChTrans1D2" presStyleIdx="2" presStyleCnt="3"/>
      <dgm:spPr/>
    </dgm:pt>
    <dgm:pt modelId="{F1EEBD36-972D-4776-B6FA-30F146CBE4CC}" type="pres">
      <dgm:prSet presAssocID="{3EFF81BA-1920-438E-9DBD-E463C3BD71DF}" presName="hierRoot2" presStyleCnt="0">
        <dgm:presLayoutVars>
          <dgm:hierBranch val="init"/>
        </dgm:presLayoutVars>
      </dgm:prSet>
      <dgm:spPr/>
    </dgm:pt>
    <dgm:pt modelId="{DAED8373-856D-401F-B6A2-37648315DE07}" type="pres">
      <dgm:prSet presAssocID="{3EFF81BA-1920-438E-9DBD-E463C3BD71DF}" presName="rootComposite" presStyleCnt="0"/>
      <dgm:spPr/>
    </dgm:pt>
    <dgm:pt modelId="{ECEBE82E-8419-43D9-A0C8-65FFBFADF737}" type="pres">
      <dgm:prSet presAssocID="{3EFF81BA-1920-438E-9DBD-E463C3BD71DF}" presName="rootText" presStyleLbl="node2" presStyleIdx="2" presStyleCnt="3" custScaleY="155990">
        <dgm:presLayoutVars>
          <dgm:chPref val="3"/>
        </dgm:presLayoutVars>
      </dgm:prSet>
      <dgm:spPr/>
    </dgm:pt>
    <dgm:pt modelId="{D282EF26-99AE-4228-906A-68CF9CB21486}" type="pres">
      <dgm:prSet presAssocID="{3EFF81BA-1920-438E-9DBD-E463C3BD71DF}" presName="rootConnector" presStyleLbl="node2" presStyleIdx="2" presStyleCnt="3"/>
      <dgm:spPr/>
    </dgm:pt>
    <dgm:pt modelId="{AF335727-BF06-4F91-AC4F-62AA33CE58EF}" type="pres">
      <dgm:prSet presAssocID="{3EFF81BA-1920-438E-9DBD-E463C3BD71DF}" presName="hierChild4" presStyleCnt="0"/>
      <dgm:spPr/>
    </dgm:pt>
    <dgm:pt modelId="{462B98FC-2196-400C-9F38-FB3D1777E05A}" type="pres">
      <dgm:prSet presAssocID="{8619BB96-EEDD-4685-83E0-2B452A4CEFBD}" presName="Name64" presStyleLbl="parChTrans1D3" presStyleIdx="2" presStyleCnt="3"/>
      <dgm:spPr/>
    </dgm:pt>
    <dgm:pt modelId="{B21DA685-F029-4E6D-AE52-D3091335A6EF}" type="pres">
      <dgm:prSet presAssocID="{CA2FEC29-3EF7-4280-BECF-2C08F73E55B7}" presName="hierRoot2" presStyleCnt="0">
        <dgm:presLayoutVars>
          <dgm:hierBranch val="init"/>
        </dgm:presLayoutVars>
      </dgm:prSet>
      <dgm:spPr/>
    </dgm:pt>
    <dgm:pt modelId="{836B16F6-48D2-48D8-BD10-B743278BEF5B}" type="pres">
      <dgm:prSet presAssocID="{CA2FEC29-3EF7-4280-BECF-2C08F73E55B7}" presName="rootComposite" presStyleCnt="0"/>
      <dgm:spPr/>
    </dgm:pt>
    <dgm:pt modelId="{E68AD8BF-9396-4CBE-BBFE-F4FED8B166FD}" type="pres">
      <dgm:prSet presAssocID="{CA2FEC29-3EF7-4280-BECF-2C08F73E55B7}" presName="rootText" presStyleLbl="node3" presStyleIdx="2" presStyleCnt="3" custScaleY="162856">
        <dgm:presLayoutVars>
          <dgm:chPref val="3"/>
        </dgm:presLayoutVars>
      </dgm:prSet>
      <dgm:spPr/>
    </dgm:pt>
    <dgm:pt modelId="{33DE1863-18DB-4B82-A4E1-38E32A9A6BB0}" type="pres">
      <dgm:prSet presAssocID="{CA2FEC29-3EF7-4280-BECF-2C08F73E55B7}" presName="rootConnector" presStyleLbl="node3" presStyleIdx="2" presStyleCnt="3"/>
      <dgm:spPr/>
    </dgm:pt>
    <dgm:pt modelId="{929C3B5A-5851-48B9-8A23-55F79774D2AB}" type="pres">
      <dgm:prSet presAssocID="{CA2FEC29-3EF7-4280-BECF-2C08F73E55B7}" presName="hierChild4" presStyleCnt="0"/>
      <dgm:spPr/>
    </dgm:pt>
    <dgm:pt modelId="{D9C824DA-E915-4F1D-9689-F3A950EA851D}" type="pres">
      <dgm:prSet presAssocID="{CA2FEC29-3EF7-4280-BECF-2C08F73E55B7}" presName="hierChild5" presStyleCnt="0"/>
      <dgm:spPr/>
    </dgm:pt>
    <dgm:pt modelId="{3BA32824-FAC2-4761-A593-6FED291B3C65}" type="pres">
      <dgm:prSet presAssocID="{3EFF81BA-1920-438E-9DBD-E463C3BD71DF}" presName="hierChild5" presStyleCnt="0"/>
      <dgm:spPr/>
    </dgm:pt>
    <dgm:pt modelId="{5D5F1B30-7DEF-4DE7-A58B-70CECF7967DC}" type="pres">
      <dgm:prSet presAssocID="{C4879951-FE2E-4A07-B5B1-1E2CB2DCE9C2}" presName="hierChild3" presStyleCnt="0"/>
      <dgm:spPr/>
    </dgm:pt>
  </dgm:ptLst>
  <dgm:cxnLst>
    <dgm:cxn modelId="{FA053703-CC7B-47CC-899E-68A18A6E3CB7}" srcId="{C4879951-FE2E-4A07-B5B1-1E2CB2DCE9C2}" destId="{5BBD6C54-EA37-4028-8E8B-C0CA75EB14B2}" srcOrd="1" destOrd="0" parTransId="{E36E28FD-55F3-4E9E-BCCC-095CCE190254}" sibTransId="{D3B11109-6CE1-47F1-B424-65985E61CFCD}"/>
    <dgm:cxn modelId="{91C28A04-A28F-488C-B312-1AB12B74A338}" type="presOf" srcId="{E36E28FD-55F3-4E9E-BCCC-095CCE190254}" destId="{BB2383B8-D7D4-4DC0-A150-E83822D24179}" srcOrd="0" destOrd="0" presId="urn:microsoft.com/office/officeart/2009/3/layout/HorizontalOrganizationChart"/>
    <dgm:cxn modelId="{067FC511-E1FD-4152-830C-FDF481AFF5D1}" srcId="{CBA2B9E2-53F0-4ADC-8E46-38B22EBC2A56}" destId="{C4879951-FE2E-4A07-B5B1-1E2CB2DCE9C2}" srcOrd="0" destOrd="0" parTransId="{519E7D13-95C2-4D5E-AC29-F9E5914B294F}" sibTransId="{3919F06D-0E72-4383-B054-A6492C43359A}"/>
    <dgm:cxn modelId="{DDDD7B1C-6BD2-45B2-868B-A14E5C0686B8}" type="presOf" srcId="{1649D13A-0B50-434C-9CE2-E08A61DB2DE4}" destId="{9C50992F-AF43-4BF8-8E96-838FF85ADB3B}" srcOrd="0" destOrd="0" presId="urn:microsoft.com/office/officeart/2009/3/layout/HorizontalOrganizationChart"/>
    <dgm:cxn modelId="{A2D9EE1D-FBA4-48C0-A96E-7E1A4824DEE5}" srcId="{E90122EF-7E6F-4A23-968F-90A0DB380749}" destId="{31A26779-B355-432C-9E48-46E69AA863DB}" srcOrd="0" destOrd="0" parTransId="{62A8C1DC-BBF2-4B56-B1F8-F80E66CD17C0}" sibTransId="{DAE66C87-98C6-40E7-9CC5-56DC7BEE7E8D}"/>
    <dgm:cxn modelId="{5EFAD527-1CC4-42D6-ACA4-DF6D283A00FE}" type="presOf" srcId="{183DC87C-F226-46F2-B3DE-16B83B4C90FF}" destId="{4CDE4160-7704-4D6C-B259-551B88F2DC28}" srcOrd="0" destOrd="0" presId="urn:microsoft.com/office/officeart/2009/3/layout/HorizontalOrganizationChart"/>
    <dgm:cxn modelId="{DF3CCC31-8411-41DA-8D90-F44DCB2F63CC}" srcId="{3EFF81BA-1920-438E-9DBD-E463C3BD71DF}" destId="{CA2FEC29-3EF7-4280-BECF-2C08F73E55B7}" srcOrd="0" destOrd="0" parTransId="{8619BB96-EEDD-4685-83E0-2B452A4CEFBD}" sibTransId="{699D8503-5DD3-4E17-B80F-4006F881D9F3}"/>
    <dgm:cxn modelId="{16E0DC3B-3BBA-4E11-8A5B-79D822D5F257}" type="presOf" srcId="{6D4A829C-EEB0-4546-BD7F-B032B422BD68}" destId="{93A834D4-31BD-43F7-9F3F-DEB373756B12}" srcOrd="0" destOrd="0" presId="urn:microsoft.com/office/officeart/2009/3/layout/HorizontalOrganizationChart"/>
    <dgm:cxn modelId="{FF6BEF3E-FA12-4F06-8F35-A302906176B9}" type="presOf" srcId="{CBA2B9E2-53F0-4ADC-8E46-38B22EBC2A56}" destId="{39203E46-87DB-4380-BB72-399C63E67D51}" srcOrd="0" destOrd="0" presId="urn:microsoft.com/office/officeart/2009/3/layout/HorizontalOrganizationChart"/>
    <dgm:cxn modelId="{117BDB49-66DA-42D6-A048-6D3F1DF0D3DA}" type="presOf" srcId="{31A26779-B355-432C-9E48-46E69AA863DB}" destId="{E13FD76D-5CC3-4477-9AE4-E916D188CDC0}" srcOrd="1" destOrd="0" presId="urn:microsoft.com/office/officeart/2009/3/layout/HorizontalOrganizationChart"/>
    <dgm:cxn modelId="{4AE39A6A-D845-4F53-A801-EE6DDF93FA9B}" type="presOf" srcId="{3EFF81BA-1920-438E-9DBD-E463C3BD71DF}" destId="{D282EF26-99AE-4228-906A-68CF9CB21486}" srcOrd="1" destOrd="0" presId="urn:microsoft.com/office/officeart/2009/3/layout/HorizontalOrganizationChart"/>
    <dgm:cxn modelId="{E5C7F86B-4F82-4021-95F2-C28DAC403C0A}" srcId="{C4879951-FE2E-4A07-B5B1-1E2CB2DCE9C2}" destId="{E90122EF-7E6F-4A23-968F-90A0DB380749}" srcOrd="0" destOrd="0" parTransId="{73A6102F-EFA3-4A37-8094-920B60E95634}" sibTransId="{3502DD61-DB08-4893-BB39-096F5EDFDB7E}"/>
    <dgm:cxn modelId="{FC07A574-9D11-43B6-909C-B8DD74DF1E32}" type="presOf" srcId="{3EFF81BA-1920-438E-9DBD-E463C3BD71DF}" destId="{ECEBE82E-8419-43D9-A0C8-65FFBFADF737}" srcOrd="0" destOrd="0" presId="urn:microsoft.com/office/officeart/2009/3/layout/HorizontalOrganizationChart"/>
    <dgm:cxn modelId="{522DF65A-F2D4-4050-BCCE-0FC05A21B86B}" type="presOf" srcId="{E90122EF-7E6F-4A23-968F-90A0DB380749}" destId="{C53E4CCC-5480-4B1A-93C8-C3B7D307C322}" srcOrd="1" destOrd="0" presId="urn:microsoft.com/office/officeart/2009/3/layout/HorizontalOrganizationChart"/>
    <dgm:cxn modelId="{92BAFD88-A48E-4292-ABED-54F962D02999}" type="presOf" srcId="{6D4A829C-EEB0-4546-BD7F-B032B422BD68}" destId="{7C5A22DA-ED72-42C3-9BF9-6038093C4CF5}" srcOrd="1" destOrd="0" presId="urn:microsoft.com/office/officeart/2009/3/layout/HorizontalOrganizationChart"/>
    <dgm:cxn modelId="{FADB1D89-EC85-49A6-BB95-F1526E15C285}" type="presOf" srcId="{73A6102F-EFA3-4A37-8094-920B60E95634}" destId="{64EB3E4B-9DF1-41C2-B537-8771A225FF51}" srcOrd="0" destOrd="0" presId="urn:microsoft.com/office/officeart/2009/3/layout/HorizontalOrganizationChart"/>
    <dgm:cxn modelId="{489F3789-14B2-4E47-AEB9-79E4D66FE35C}" type="presOf" srcId="{8619BB96-EEDD-4685-83E0-2B452A4CEFBD}" destId="{462B98FC-2196-400C-9F38-FB3D1777E05A}" srcOrd="0" destOrd="0" presId="urn:microsoft.com/office/officeart/2009/3/layout/HorizontalOrganizationChart"/>
    <dgm:cxn modelId="{E33F3899-AB42-4AA9-9B60-BB8BDBDEF340}" type="presOf" srcId="{5BBD6C54-EA37-4028-8E8B-C0CA75EB14B2}" destId="{A6FFE2CA-344D-4D7D-8DAD-38B53049765C}" srcOrd="0" destOrd="0" presId="urn:microsoft.com/office/officeart/2009/3/layout/HorizontalOrganizationChart"/>
    <dgm:cxn modelId="{BE006DA6-C0FA-4DB4-B94E-EA011F3457B3}" type="presOf" srcId="{C4879951-FE2E-4A07-B5B1-1E2CB2DCE9C2}" destId="{77A167E2-E1AF-4D5E-9C92-994B1DE28A97}" srcOrd="0" destOrd="0" presId="urn:microsoft.com/office/officeart/2009/3/layout/HorizontalOrganizationChart"/>
    <dgm:cxn modelId="{6F83C1B5-CA91-429B-932D-5265B9E5D054}" type="presOf" srcId="{C4879951-FE2E-4A07-B5B1-1E2CB2DCE9C2}" destId="{B8F92B41-0893-46A8-B126-437873777856}" srcOrd="1" destOrd="0" presId="urn:microsoft.com/office/officeart/2009/3/layout/HorizontalOrganizationChart"/>
    <dgm:cxn modelId="{8E4386B7-6086-4529-B9B7-BD5B078DD933}" srcId="{C4879951-FE2E-4A07-B5B1-1E2CB2DCE9C2}" destId="{3EFF81BA-1920-438E-9DBD-E463C3BD71DF}" srcOrd="2" destOrd="0" parTransId="{183DC87C-F226-46F2-B3DE-16B83B4C90FF}" sibTransId="{B0511FD6-6AC9-4013-9B60-6232DA58E765}"/>
    <dgm:cxn modelId="{1D507EB9-CF09-4974-9603-73099DB96170}" type="presOf" srcId="{31A26779-B355-432C-9E48-46E69AA863DB}" destId="{52960E96-B766-4CCB-B371-4F2A4432E9B2}" srcOrd="0" destOrd="0" presId="urn:microsoft.com/office/officeart/2009/3/layout/HorizontalOrganizationChart"/>
    <dgm:cxn modelId="{25ECF3BC-699B-4B8B-87E6-7E14795E09AF}" srcId="{5BBD6C54-EA37-4028-8E8B-C0CA75EB14B2}" destId="{6D4A829C-EEB0-4546-BD7F-B032B422BD68}" srcOrd="0" destOrd="0" parTransId="{1649D13A-0B50-434C-9CE2-E08A61DB2DE4}" sibTransId="{1D06CB02-4C96-4038-93FF-9AAA248E0C84}"/>
    <dgm:cxn modelId="{61AF3DED-EBDA-4971-AC97-571E3329CC8B}" type="presOf" srcId="{CA2FEC29-3EF7-4280-BECF-2C08F73E55B7}" destId="{33DE1863-18DB-4B82-A4E1-38E32A9A6BB0}" srcOrd="1" destOrd="0" presId="urn:microsoft.com/office/officeart/2009/3/layout/HorizontalOrganizationChart"/>
    <dgm:cxn modelId="{25C47AF3-9998-4D14-B710-657B90899D80}" type="presOf" srcId="{E90122EF-7E6F-4A23-968F-90A0DB380749}" destId="{C154D395-FDEC-442D-B1F2-E2C2BC8DA9E8}" srcOrd="0" destOrd="0" presId="urn:microsoft.com/office/officeart/2009/3/layout/HorizontalOrganizationChart"/>
    <dgm:cxn modelId="{249F32FB-16BE-4487-9473-7848CDF244FC}" type="presOf" srcId="{CA2FEC29-3EF7-4280-BECF-2C08F73E55B7}" destId="{E68AD8BF-9396-4CBE-BBFE-F4FED8B166FD}" srcOrd="0" destOrd="0" presId="urn:microsoft.com/office/officeart/2009/3/layout/HorizontalOrganizationChart"/>
    <dgm:cxn modelId="{BEA598FD-58D3-4FF2-BC23-B1DFEF0D100C}" type="presOf" srcId="{5BBD6C54-EA37-4028-8E8B-C0CA75EB14B2}" destId="{A9AE4BFB-97CC-4A68-B0F0-5A5E57EE89C6}" srcOrd="1" destOrd="0" presId="urn:microsoft.com/office/officeart/2009/3/layout/HorizontalOrganizationChart"/>
    <dgm:cxn modelId="{365304FE-8FCB-4BE7-9829-33A4365FD0D3}" type="presOf" srcId="{62A8C1DC-BBF2-4B56-B1F8-F80E66CD17C0}" destId="{0E697D12-3BD7-438D-9F15-24413B844181}" srcOrd="0" destOrd="0" presId="urn:microsoft.com/office/officeart/2009/3/layout/HorizontalOrganizationChart"/>
    <dgm:cxn modelId="{70097140-F182-4C5B-9386-56B54A5B76EF}" type="presParOf" srcId="{39203E46-87DB-4380-BB72-399C63E67D51}" destId="{CFB0E2F0-5BF7-4CF4-8813-52E7D8FCE17D}" srcOrd="0" destOrd="0" presId="urn:microsoft.com/office/officeart/2009/3/layout/HorizontalOrganizationChart"/>
    <dgm:cxn modelId="{44E3C29C-6B24-43DB-A002-67423BF8CAF5}" type="presParOf" srcId="{CFB0E2F0-5BF7-4CF4-8813-52E7D8FCE17D}" destId="{68D0F851-AE0E-489C-9295-8F0AFD03C6AF}" srcOrd="0" destOrd="0" presId="urn:microsoft.com/office/officeart/2009/3/layout/HorizontalOrganizationChart"/>
    <dgm:cxn modelId="{BFD08724-93DB-4E6C-B81D-94C32B546992}" type="presParOf" srcId="{68D0F851-AE0E-489C-9295-8F0AFD03C6AF}" destId="{77A167E2-E1AF-4D5E-9C92-994B1DE28A97}" srcOrd="0" destOrd="0" presId="urn:microsoft.com/office/officeart/2009/3/layout/HorizontalOrganizationChart"/>
    <dgm:cxn modelId="{941DE0B2-903A-4ADE-80E3-4C2581439317}" type="presParOf" srcId="{68D0F851-AE0E-489C-9295-8F0AFD03C6AF}" destId="{B8F92B41-0893-46A8-B126-437873777856}" srcOrd="1" destOrd="0" presId="urn:microsoft.com/office/officeart/2009/3/layout/HorizontalOrganizationChart"/>
    <dgm:cxn modelId="{4687E48B-BD93-4BA2-8987-6B4540B23489}" type="presParOf" srcId="{CFB0E2F0-5BF7-4CF4-8813-52E7D8FCE17D}" destId="{833FB061-7E6E-4CCD-B5C2-ABBD43995FD5}" srcOrd="1" destOrd="0" presId="urn:microsoft.com/office/officeart/2009/3/layout/HorizontalOrganizationChart"/>
    <dgm:cxn modelId="{B890B879-06E9-47E0-9537-2D3BB97EE126}" type="presParOf" srcId="{833FB061-7E6E-4CCD-B5C2-ABBD43995FD5}" destId="{64EB3E4B-9DF1-41C2-B537-8771A225FF51}" srcOrd="0" destOrd="0" presId="urn:microsoft.com/office/officeart/2009/3/layout/HorizontalOrganizationChart"/>
    <dgm:cxn modelId="{4F5B6E3B-373B-4C65-A736-D06E47498137}" type="presParOf" srcId="{833FB061-7E6E-4CCD-B5C2-ABBD43995FD5}" destId="{4E32F3BB-74F5-475A-9C46-C67DC9CA1071}" srcOrd="1" destOrd="0" presId="urn:microsoft.com/office/officeart/2009/3/layout/HorizontalOrganizationChart"/>
    <dgm:cxn modelId="{5EDD3189-A769-477A-9B0A-C563ABA81B7F}" type="presParOf" srcId="{4E32F3BB-74F5-475A-9C46-C67DC9CA1071}" destId="{AA8BD1EC-1741-4F7D-98E0-42B93F1162BE}" srcOrd="0" destOrd="0" presId="urn:microsoft.com/office/officeart/2009/3/layout/HorizontalOrganizationChart"/>
    <dgm:cxn modelId="{F7B2F8BA-14F5-41E9-8FA6-E2E9A8352245}" type="presParOf" srcId="{AA8BD1EC-1741-4F7D-98E0-42B93F1162BE}" destId="{C154D395-FDEC-442D-B1F2-E2C2BC8DA9E8}" srcOrd="0" destOrd="0" presId="urn:microsoft.com/office/officeart/2009/3/layout/HorizontalOrganizationChart"/>
    <dgm:cxn modelId="{A6D7E436-3D4E-4B77-B2E6-F5D3EA89B5DF}" type="presParOf" srcId="{AA8BD1EC-1741-4F7D-98E0-42B93F1162BE}" destId="{C53E4CCC-5480-4B1A-93C8-C3B7D307C322}" srcOrd="1" destOrd="0" presId="urn:microsoft.com/office/officeart/2009/3/layout/HorizontalOrganizationChart"/>
    <dgm:cxn modelId="{22678542-35DB-4D73-8042-E92198CFB7D3}" type="presParOf" srcId="{4E32F3BB-74F5-475A-9C46-C67DC9CA1071}" destId="{F6DD9BBB-107D-4158-B34A-973A82AEF3F4}" srcOrd="1" destOrd="0" presId="urn:microsoft.com/office/officeart/2009/3/layout/HorizontalOrganizationChart"/>
    <dgm:cxn modelId="{2ADAD03B-FDC3-4129-B584-E7E01E92AE77}" type="presParOf" srcId="{F6DD9BBB-107D-4158-B34A-973A82AEF3F4}" destId="{0E697D12-3BD7-438D-9F15-24413B844181}" srcOrd="0" destOrd="0" presId="urn:microsoft.com/office/officeart/2009/3/layout/HorizontalOrganizationChart"/>
    <dgm:cxn modelId="{13017F8B-F106-4CA8-9A31-7886E2701C50}" type="presParOf" srcId="{F6DD9BBB-107D-4158-B34A-973A82AEF3F4}" destId="{508F747D-C617-497F-92B9-F15D8A0110B4}" srcOrd="1" destOrd="0" presId="urn:microsoft.com/office/officeart/2009/3/layout/HorizontalOrganizationChart"/>
    <dgm:cxn modelId="{D639EC68-618F-4972-863E-71D3DD58671E}" type="presParOf" srcId="{508F747D-C617-497F-92B9-F15D8A0110B4}" destId="{7AF6DC77-0A67-4BCD-96DA-ED56A761137D}" srcOrd="0" destOrd="0" presId="urn:microsoft.com/office/officeart/2009/3/layout/HorizontalOrganizationChart"/>
    <dgm:cxn modelId="{892C061D-CC1C-4606-9C1B-9C693C65A53E}" type="presParOf" srcId="{7AF6DC77-0A67-4BCD-96DA-ED56A761137D}" destId="{52960E96-B766-4CCB-B371-4F2A4432E9B2}" srcOrd="0" destOrd="0" presId="urn:microsoft.com/office/officeart/2009/3/layout/HorizontalOrganizationChart"/>
    <dgm:cxn modelId="{4F154B51-4671-4994-A6DF-846C87EFE70B}" type="presParOf" srcId="{7AF6DC77-0A67-4BCD-96DA-ED56A761137D}" destId="{E13FD76D-5CC3-4477-9AE4-E916D188CDC0}" srcOrd="1" destOrd="0" presId="urn:microsoft.com/office/officeart/2009/3/layout/HorizontalOrganizationChart"/>
    <dgm:cxn modelId="{E7614FE5-7970-4F9B-B6EB-407B235925CF}" type="presParOf" srcId="{508F747D-C617-497F-92B9-F15D8A0110B4}" destId="{F508CC95-586D-47D8-B423-F1CA51CA7C3C}" srcOrd="1" destOrd="0" presId="urn:microsoft.com/office/officeart/2009/3/layout/HorizontalOrganizationChart"/>
    <dgm:cxn modelId="{6339FD73-2F2B-4260-BB37-6E24CEDFFD2D}" type="presParOf" srcId="{508F747D-C617-497F-92B9-F15D8A0110B4}" destId="{5AA0B381-EA19-4AD6-9252-B1E625C36C7C}" srcOrd="2" destOrd="0" presId="urn:microsoft.com/office/officeart/2009/3/layout/HorizontalOrganizationChart"/>
    <dgm:cxn modelId="{8D09DEE1-8489-483C-A263-45C8CBE3B7CA}" type="presParOf" srcId="{4E32F3BB-74F5-475A-9C46-C67DC9CA1071}" destId="{51EC5AF3-F220-4C33-AD72-3E4C8F09FC1B}" srcOrd="2" destOrd="0" presId="urn:microsoft.com/office/officeart/2009/3/layout/HorizontalOrganizationChart"/>
    <dgm:cxn modelId="{DABB4150-AD73-46AA-BCED-D0C6761A3B57}" type="presParOf" srcId="{833FB061-7E6E-4CCD-B5C2-ABBD43995FD5}" destId="{BB2383B8-D7D4-4DC0-A150-E83822D24179}" srcOrd="2" destOrd="0" presId="urn:microsoft.com/office/officeart/2009/3/layout/HorizontalOrganizationChart"/>
    <dgm:cxn modelId="{3CA9DA50-42E4-499C-B3CA-E158B3C6F9EA}" type="presParOf" srcId="{833FB061-7E6E-4CCD-B5C2-ABBD43995FD5}" destId="{1D9937A9-EA7D-47E9-BCE7-4B3D99C329EC}" srcOrd="3" destOrd="0" presId="urn:microsoft.com/office/officeart/2009/3/layout/HorizontalOrganizationChart"/>
    <dgm:cxn modelId="{6A190708-540E-4007-B320-5D4CA1BB5A6B}" type="presParOf" srcId="{1D9937A9-EA7D-47E9-BCE7-4B3D99C329EC}" destId="{F25FB02A-B091-4C87-A967-54506A7ABB2C}" srcOrd="0" destOrd="0" presId="urn:microsoft.com/office/officeart/2009/3/layout/HorizontalOrganizationChart"/>
    <dgm:cxn modelId="{12191448-468A-4D71-ACC6-F45FBDE5D84A}" type="presParOf" srcId="{F25FB02A-B091-4C87-A967-54506A7ABB2C}" destId="{A6FFE2CA-344D-4D7D-8DAD-38B53049765C}" srcOrd="0" destOrd="0" presId="urn:microsoft.com/office/officeart/2009/3/layout/HorizontalOrganizationChart"/>
    <dgm:cxn modelId="{37E4B186-0DA2-4E50-8603-74027C5FE388}" type="presParOf" srcId="{F25FB02A-B091-4C87-A967-54506A7ABB2C}" destId="{A9AE4BFB-97CC-4A68-B0F0-5A5E57EE89C6}" srcOrd="1" destOrd="0" presId="urn:microsoft.com/office/officeart/2009/3/layout/HorizontalOrganizationChart"/>
    <dgm:cxn modelId="{D93B3928-1166-47D0-B95D-5F395B024E61}" type="presParOf" srcId="{1D9937A9-EA7D-47E9-BCE7-4B3D99C329EC}" destId="{4C6761D1-F0E0-43F1-9DC2-759B517A4B4A}" srcOrd="1" destOrd="0" presId="urn:microsoft.com/office/officeart/2009/3/layout/HorizontalOrganizationChart"/>
    <dgm:cxn modelId="{920033E5-449C-48D3-83E1-2DF425C83446}" type="presParOf" srcId="{4C6761D1-F0E0-43F1-9DC2-759B517A4B4A}" destId="{9C50992F-AF43-4BF8-8E96-838FF85ADB3B}" srcOrd="0" destOrd="0" presId="urn:microsoft.com/office/officeart/2009/3/layout/HorizontalOrganizationChart"/>
    <dgm:cxn modelId="{E75EE6AC-2FF6-4F25-A4AD-EC066ACC89E5}" type="presParOf" srcId="{4C6761D1-F0E0-43F1-9DC2-759B517A4B4A}" destId="{7FE70606-3D86-4820-A63C-EA9415C5B494}" srcOrd="1" destOrd="0" presId="urn:microsoft.com/office/officeart/2009/3/layout/HorizontalOrganizationChart"/>
    <dgm:cxn modelId="{1929A1E6-F550-4755-AF81-4CDFD0D472C2}" type="presParOf" srcId="{7FE70606-3D86-4820-A63C-EA9415C5B494}" destId="{E4791194-3DF3-4AA2-BBAF-AC2A1A1E6BAD}" srcOrd="0" destOrd="0" presId="urn:microsoft.com/office/officeart/2009/3/layout/HorizontalOrganizationChart"/>
    <dgm:cxn modelId="{D8D36DDF-555B-447D-83CF-182A6D855FB1}" type="presParOf" srcId="{E4791194-3DF3-4AA2-BBAF-AC2A1A1E6BAD}" destId="{93A834D4-31BD-43F7-9F3F-DEB373756B12}" srcOrd="0" destOrd="0" presId="urn:microsoft.com/office/officeart/2009/3/layout/HorizontalOrganizationChart"/>
    <dgm:cxn modelId="{348BCF22-9CCF-40EE-B8E5-F43F4B0A4DA9}" type="presParOf" srcId="{E4791194-3DF3-4AA2-BBAF-AC2A1A1E6BAD}" destId="{7C5A22DA-ED72-42C3-9BF9-6038093C4CF5}" srcOrd="1" destOrd="0" presId="urn:microsoft.com/office/officeart/2009/3/layout/HorizontalOrganizationChart"/>
    <dgm:cxn modelId="{D7CE5461-2B2D-463F-8B2C-0A0ED29842DC}" type="presParOf" srcId="{7FE70606-3D86-4820-A63C-EA9415C5B494}" destId="{BC766E42-BEEB-46C8-B0C1-DF451318AC17}" srcOrd="1" destOrd="0" presId="urn:microsoft.com/office/officeart/2009/3/layout/HorizontalOrganizationChart"/>
    <dgm:cxn modelId="{D0E5EE0E-22E0-44E3-BC86-39F2E063C767}" type="presParOf" srcId="{7FE70606-3D86-4820-A63C-EA9415C5B494}" destId="{C8755E7E-E98F-4432-B28B-28915E0D922F}" srcOrd="2" destOrd="0" presId="urn:microsoft.com/office/officeart/2009/3/layout/HorizontalOrganizationChart"/>
    <dgm:cxn modelId="{85F6A146-3E1C-4089-84BB-33D20DFA63CB}" type="presParOf" srcId="{1D9937A9-EA7D-47E9-BCE7-4B3D99C329EC}" destId="{1A325B8F-F8F2-4151-9CA7-DB0EF98862B1}" srcOrd="2" destOrd="0" presId="urn:microsoft.com/office/officeart/2009/3/layout/HorizontalOrganizationChart"/>
    <dgm:cxn modelId="{EF13A572-8583-4EE2-A139-8045066CCCD7}" type="presParOf" srcId="{833FB061-7E6E-4CCD-B5C2-ABBD43995FD5}" destId="{4CDE4160-7704-4D6C-B259-551B88F2DC28}" srcOrd="4" destOrd="0" presId="urn:microsoft.com/office/officeart/2009/3/layout/HorizontalOrganizationChart"/>
    <dgm:cxn modelId="{F5FA083F-EF61-472C-B648-5CACAD1D2A1C}" type="presParOf" srcId="{833FB061-7E6E-4CCD-B5C2-ABBD43995FD5}" destId="{F1EEBD36-972D-4776-B6FA-30F146CBE4CC}" srcOrd="5" destOrd="0" presId="urn:microsoft.com/office/officeart/2009/3/layout/HorizontalOrganizationChart"/>
    <dgm:cxn modelId="{DA5E5938-434F-452E-8BAA-984994C0A57D}" type="presParOf" srcId="{F1EEBD36-972D-4776-B6FA-30F146CBE4CC}" destId="{DAED8373-856D-401F-B6A2-37648315DE07}" srcOrd="0" destOrd="0" presId="urn:microsoft.com/office/officeart/2009/3/layout/HorizontalOrganizationChart"/>
    <dgm:cxn modelId="{3DBA18C6-E157-49CF-A567-FE2DE8851EAA}" type="presParOf" srcId="{DAED8373-856D-401F-B6A2-37648315DE07}" destId="{ECEBE82E-8419-43D9-A0C8-65FFBFADF737}" srcOrd="0" destOrd="0" presId="urn:microsoft.com/office/officeart/2009/3/layout/HorizontalOrganizationChart"/>
    <dgm:cxn modelId="{A038E307-379D-4EDB-BE23-8BE9B00FB459}" type="presParOf" srcId="{DAED8373-856D-401F-B6A2-37648315DE07}" destId="{D282EF26-99AE-4228-906A-68CF9CB21486}" srcOrd="1" destOrd="0" presId="urn:microsoft.com/office/officeart/2009/3/layout/HorizontalOrganizationChart"/>
    <dgm:cxn modelId="{DB56B1C2-46B8-45D5-BFE3-445469C27DA6}" type="presParOf" srcId="{F1EEBD36-972D-4776-B6FA-30F146CBE4CC}" destId="{AF335727-BF06-4F91-AC4F-62AA33CE58EF}" srcOrd="1" destOrd="0" presId="urn:microsoft.com/office/officeart/2009/3/layout/HorizontalOrganizationChart"/>
    <dgm:cxn modelId="{7F389774-1035-4AD8-AAC6-1A19649D9578}" type="presParOf" srcId="{AF335727-BF06-4F91-AC4F-62AA33CE58EF}" destId="{462B98FC-2196-400C-9F38-FB3D1777E05A}" srcOrd="0" destOrd="0" presId="urn:microsoft.com/office/officeart/2009/3/layout/HorizontalOrganizationChart"/>
    <dgm:cxn modelId="{A99EDF3D-962F-4D2C-97E5-C44BEBA31E9D}" type="presParOf" srcId="{AF335727-BF06-4F91-AC4F-62AA33CE58EF}" destId="{B21DA685-F029-4E6D-AE52-D3091335A6EF}" srcOrd="1" destOrd="0" presId="urn:microsoft.com/office/officeart/2009/3/layout/HorizontalOrganizationChart"/>
    <dgm:cxn modelId="{8CC76FF5-803B-4FFE-84C5-8EC3E6A16750}" type="presParOf" srcId="{B21DA685-F029-4E6D-AE52-D3091335A6EF}" destId="{836B16F6-48D2-48D8-BD10-B743278BEF5B}" srcOrd="0" destOrd="0" presId="urn:microsoft.com/office/officeart/2009/3/layout/HorizontalOrganizationChart"/>
    <dgm:cxn modelId="{7FA2FEE8-0C65-4712-BD0D-347EB897698B}" type="presParOf" srcId="{836B16F6-48D2-48D8-BD10-B743278BEF5B}" destId="{E68AD8BF-9396-4CBE-BBFE-F4FED8B166FD}" srcOrd="0" destOrd="0" presId="urn:microsoft.com/office/officeart/2009/3/layout/HorizontalOrganizationChart"/>
    <dgm:cxn modelId="{880430DE-CB93-4759-B3B0-5F6FD25018EB}" type="presParOf" srcId="{836B16F6-48D2-48D8-BD10-B743278BEF5B}" destId="{33DE1863-18DB-4B82-A4E1-38E32A9A6BB0}" srcOrd="1" destOrd="0" presId="urn:microsoft.com/office/officeart/2009/3/layout/HorizontalOrganizationChart"/>
    <dgm:cxn modelId="{683D35B3-3FC0-43FD-8D47-AE1DFBF893CF}" type="presParOf" srcId="{B21DA685-F029-4E6D-AE52-D3091335A6EF}" destId="{929C3B5A-5851-48B9-8A23-55F79774D2AB}" srcOrd="1" destOrd="0" presId="urn:microsoft.com/office/officeart/2009/3/layout/HorizontalOrganizationChart"/>
    <dgm:cxn modelId="{7DEDFDCC-4B73-40E3-BAA6-09CFE5EF4D23}" type="presParOf" srcId="{B21DA685-F029-4E6D-AE52-D3091335A6EF}" destId="{D9C824DA-E915-4F1D-9689-F3A950EA851D}" srcOrd="2" destOrd="0" presId="urn:microsoft.com/office/officeart/2009/3/layout/HorizontalOrganizationChart"/>
    <dgm:cxn modelId="{3430CDE1-6C40-4189-BB7D-C5DF3362D0DD}" type="presParOf" srcId="{F1EEBD36-972D-4776-B6FA-30F146CBE4CC}" destId="{3BA32824-FAC2-4761-A593-6FED291B3C65}" srcOrd="2" destOrd="0" presId="urn:microsoft.com/office/officeart/2009/3/layout/HorizontalOrganizationChart"/>
    <dgm:cxn modelId="{14ACC737-3752-4674-A794-95F33E6201CE}" type="presParOf" srcId="{CFB0E2F0-5BF7-4CF4-8813-52E7D8FCE17D}" destId="{5D5F1B30-7DEF-4DE7-A58B-70CECF7967DC}"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2B98FC-2196-400C-9F38-FB3D1777E05A}">
      <dsp:nvSpPr>
        <dsp:cNvPr id="0" name=""/>
        <dsp:cNvSpPr/>
      </dsp:nvSpPr>
      <dsp:spPr>
        <a:xfrm>
          <a:off x="6802984" y="3489715"/>
          <a:ext cx="618073" cy="91440"/>
        </a:xfrm>
        <a:custGeom>
          <a:avLst/>
          <a:gdLst/>
          <a:ahLst/>
          <a:cxnLst/>
          <a:rect l="0" t="0" r="0" b="0"/>
          <a:pathLst>
            <a:path>
              <a:moveTo>
                <a:pt x="0" y="45720"/>
              </a:moveTo>
              <a:lnTo>
                <a:pt x="618073" y="4572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4CDE4160-7704-4D6C-B259-551B88F2DC28}">
      <dsp:nvSpPr>
        <dsp:cNvPr id="0" name=""/>
        <dsp:cNvSpPr/>
      </dsp:nvSpPr>
      <dsp:spPr>
        <a:xfrm>
          <a:off x="3395172" y="1665217"/>
          <a:ext cx="317442" cy="1870217"/>
        </a:xfrm>
        <a:custGeom>
          <a:avLst/>
          <a:gdLst/>
          <a:ahLst/>
          <a:cxnLst/>
          <a:rect l="0" t="0" r="0" b="0"/>
          <a:pathLst>
            <a:path>
              <a:moveTo>
                <a:pt x="0" y="0"/>
              </a:moveTo>
              <a:lnTo>
                <a:pt x="8405" y="0"/>
              </a:lnTo>
              <a:lnTo>
                <a:pt x="8405" y="1870217"/>
              </a:lnTo>
              <a:lnTo>
                <a:pt x="317442" y="1870217"/>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9C50992F-AF43-4BF8-8E96-838FF85ADB3B}">
      <dsp:nvSpPr>
        <dsp:cNvPr id="0" name=""/>
        <dsp:cNvSpPr/>
      </dsp:nvSpPr>
      <dsp:spPr>
        <a:xfrm>
          <a:off x="6802984" y="1590488"/>
          <a:ext cx="618073" cy="91440"/>
        </a:xfrm>
        <a:custGeom>
          <a:avLst/>
          <a:gdLst/>
          <a:ahLst/>
          <a:cxnLst/>
          <a:rect l="0" t="0" r="0" b="0"/>
          <a:pathLst>
            <a:path>
              <a:moveTo>
                <a:pt x="0" y="45720"/>
              </a:moveTo>
              <a:lnTo>
                <a:pt x="618073" y="4572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BB2383B8-D7D4-4DC0-A150-E83822D24179}">
      <dsp:nvSpPr>
        <dsp:cNvPr id="0" name=""/>
        <dsp:cNvSpPr/>
      </dsp:nvSpPr>
      <dsp:spPr>
        <a:xfrm>
          <a:off x="3395172" y="1590488"/>
          <a:ext cx="317442" cy="91440"/>
        </a:xfrm>
        <a:custGeom>
          <a:avLst/>
          <a:gdLst/>
          <a:ahLst/>
          <a:cxnLst/>
          <a:rect l="0" t="0" r="0" b="0"/>
          <a:pathLst>
            <a:path>
              <a:moveTo>
                <a:pt x="0" y="74729"/>
              </a:moveTo>
              <a:lnTo>
                <a:pt x="8405" y="74729"/>
              </a:lnTo>
              <a:lnTo>
                <a:pt x="8405" y="45720"/>
              </a:lnTo>
              <a:lnTo>
                <a:pt x="317442" y="4572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0E697D12-3BD7-438D-9F15-24413B844181}">
      <dsp:nvSpPr>
        <dsp:cNvPr id="0" name=""/>
        <dsp:cNvSpPr/>
      </dsp:nvSpPr>
      <dsp:spPr>
        <a:xfrm>
          <a:off x="6802984" y="222074"/>
          <a:ext cx="618073" cy="91440"/>
        </a:xfrm>
        <a:custGeom>
          <a:avLst/>
          <a:gdLst/>
          <a:ahLst/>
          <a:cxnLst/>
          <a:rect l="0" t="0" r="0" b="0"/>
          <a:pathLst>
            <a:path>
              <a:moveTo>
                <a:pt x="0" y="45720"/>
              </a:moveTo>
              <a:lnTo>
                <a:pt x="618073" y="4572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64EB3E4B-9DF1-41C2-B537-8771A225FF51}">
      <dsp:nvSpPr>
        <dsp:cNvPr id="0" name=""/>
        <dsp:cNvSpPr/>
      </dsp:nvSpPr>
      <dsp:spPr>
        <a:xfrm>
          <a:off x="3395172" y="267794"/>
          <a:ext cx="317442" cy="1397423"/>
        </a:xfrm>
        <a:custGeom>
          <a:avLst/>
          <a:gdLst/>
          <a:ahLst/>
          <a:cxnLst/>
          <a:rect l="0" t="0" r="0" b="0"/>
          <a:pathLst>
            <a:path>
              <a:moveTo>
                <a:pt x="0" y="1397423"/>
              </a:moveTo>
              <a:lnTo>
                <a:pt x="8405" y="1397423"/>
              </a:lnTo>
              <a:lnTo>
                <a:pt x="8405" y="0"/>
              </a:lnTo>
              <a:lnTo>
                <a:pt x="317442" y="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77A167E2-E1AF-4D5E-9C92-994B1DE28A97}">
      <dsp:nvSpPr>
        <dsp:cNvPr id="0" name=""/>
        <dsp:cNvSpPr/>
      </dsp:nvSpPr>
      <dsp:spPr>
        <a:xfrm>
          <a:off x="304802" y="1140479"/>
          <a:ext cx="3090369" cy="1049477"/>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36576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effectLst>
                <a:outerShdw blurRad="38100" dist="38100" dir="2700000" algn="tl">
                  <a:srgbClr val="000000">
                    <a:alpha val="43137"/>
                  </a:srgbClr>
                </a:outerShdw>
              </a:effectLst>
            </a:rPr>
            <a:t>The dataset has 589 observations and 13 variables:</a:t>
          </a:r>
          <a:br>
            <a:rPr lang="en-US" sz="2000" b="1" kern="1200" dirty="0">
              <a:solidFill>
                <a:schemeClr val="tx1"/>
              </a:solidFill>
              <a:effectLst>
                <a:outerShdw blurRad="38100" dist="38100" dir="2700000" algn="tl">
                  <a:srgbClr val="000000">
                    <a:alpha val="43137"/>
                  </a:srgbClr>
                </a:outerShdw>
              </a:effectLst>
            </a:rPr>
          </a:br>
          <a:endParaRPr lang="en-US" sz="2000" b="1" kern="1200" dirty="0">
            <a:solidFill>
              <a:schemeClr val="tx1"/>
            </a:solidFill>
            <a:effectLst>
              <a:outerShdw blurRad="38100" dist="38100" dir="2700000" algn="tl">
                <a:srgbClr val="000000">
                  <a:alpha val="43137"/>
                </a:srgbClr>
              </a:outerShdw>
            </a:effectLst>
            <a:latin typeface="+mj-lt"/>
          </a:endParaRPr>
        </a:p>
      </dsp:txBody>
      <dsp:txXfrm>
        <a:off x="304802" y="1140479"/>
        <a:ext cx="3090369" cy="1049477"/>
      </dsp:txXfrm>
    </dsp:sp>
    <dsp:sp modelId="{C154D395-FDEC-442D-B1F2-E2C2BC8DA9E8}">
      <dsp:nvSpPr>
        <dsp:cNvPr id="0" name=""/>
        <dsp:cNvSpPr/>
      </dsp:nvSpPr>
      <dsp:spPr>
        <a:xfrm>
          <a:off x="3712615" y="19226"/>
          <a:ext cx="3090369" cy="497135"/>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effectLst>
                <a:outerShdw blurRad="38100" dist="38100" dir="2700000" algn="tl">
                  <a:srgbClr val="000000">
                    <a:alpha val="43137"/>
                  </a:srgbClr>
                </a:outerShdw>
              </a:effectLst>
              <a:latin typeface="+mn-lt"/>
            </a:rPr>
            <a:t>Types of Variables</a:t>
          </a:r>
        </a:p>
      </dsp:txBody>
      <dsp:txXfrm>
        <a:off x="3712615" y="19226"/>
        <a:ext cx="3090369" cy="497135"/>
      </dsp:txXfrm>
    </dsp:sp>
    <dsp:sp modelId="{52960E96-B766-4CCB-B371-4F2A4432E9B2}">
      <dsp:nvSpPr>
        <dsp:cNvPr id="0" name=""/>
        <dsp:cNvSpPr/>
      </dsp:nvSpPr>
      <dsp:spPr>
        <a:xfrm>
          <a:off x="7421058" y="31098"/>
          <a:ext cx="3090369" cy="473392"/>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effectLst>
                <a:outerShdw blurRad="38100" dist="38100" dir="2700000" algn="tl">
                  <a:srgbClr val="000000">
                    <a:alpha val="43137"/>
                  </a:srgbClr>
                </a:outerShdw>
              </a:effectLst>
              <a:latin typeface="+mn-lt"/>
            </a:rPr>
            <a:t>Variables</a:t>
          </a:r>
        </a:p>
      </dsp:txBody>
      <dsp:txXfrm>
        <a:off x="7421058" y="31098"/>
        <a:ext cx="3090369" cy="473392"/>
      </dsp:txXfrm>
    </dsp:sp>
    <dsp:sp modelId="{A6FFE2CA-344D-4D7D-8DAD-38B53049765C}">
      <dsp:nvSpPr>
        <dsp:cNvPr id="0" name=""/>
        <dsp:cNvSpPr/>
      </dsp:nvSpPr>
      <dsp:spPr>
        <a:xfrm>
          <a:off x="3712615" y="931972"/>
          <a:ext cx="3090369" cy="1408471"/>
        </a:xfrm>
        <a:prstGeom prst="rect">
          <a:avLst/>
        </a:prstGeom>
        <a:solidFill>
          <a:schemeClr val="bg1"/>
        </a:solidFill>
        <a:ln w="12700" cap="flat" cmpd="sng" algn="ctr">
          <a:no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lumMod val="75000"/>
                  <a:lumOff val="25000"/>
                </a:schemeClr>
              </a:solidFill>
              <a:effectLst>
                <a:outerShdw blurRad="38100" dist="38100" dir="2700000" algn="tl">
                  <a:srgbClr val="000000">
                    <a:alpha val="43137"/>
                  </a:srgbClr>
                </a:outerShdw>
              </a:effectLst>
            </a:rPr>
            <a:t>Dependent Variable:</a:t>
          </a:r>
          <a:br>
            <a:rPr lang="en-US" sz="2000" b="1" kern="1200" dirty="0">
              <a:solidFill>
                <a:schemeClr val="tx1">
                  <a:lumMod val="75000"/>
                  <a:lumOff val="25000"/>
                </a:schemeClr>
              </a:solidFill>
              <a:effectLst>
                <a:outerShdw blurRad="38100" dist="38100" dir="2700000" algn="tl">
                  <a:srgbClr val="000000">
                    <a:alpha val="43137"/>
                  </a:srgbClr>
                </a:outerShdw>
              </a:effectLst>
            </a:rPr>
          </a:br>
          <a:endParaRPr lang="en-US" sz="2000" b="1" kern="1200" dirty="0">
            <a:solidFill>
              <a:schemeClr val="tx1">
                <a:lumMod val="75000"/>
                <a:lumOff val="25000"/>
              </a:schemeClr>
            </a:solidFill>
            <a:effectLst>
              <a:outerShdw blurRad="38100" dist="38100" dir="2700000" algn="tl">
                <a:srgbClr val="000000">
                  <a:alpha val="43137"/>
                </a:srgbClr>
              </a:outerShdw>
            </a:effectLst>
            <a:latin typeface="+mn-lt"/>
          </a:endParaRPr>
        </a:p>
      </dsp:txBody>
      <dsp:txXfrm>
        <a:off x="3712615" y="931972"/>
        <a:ext cx="3090369" cy="1408471"/>
      </dsp:txXfrm>
    </dsp:sp>
    <dsp:sp modelId="{93A834D4-31BD-43F7-9F3F-DEB373756B12}">
      <dsp:nvSpPr>
        <dsp:cNvPr id="0" name=""/>
        <dsp:cNvSpPr/>
      </dsp:nvSpPr>
      <dsp:spPr>
        <a:xfrm>
          <a:off x="7421058" y="890787"/>
          <a:ext cx="3090369" cy="1490841"/>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lumMod val="75000"/>
                  <a:lumOff val="25000"/>
                </a:schemeClr>
              </a:solidFill>
              <a:effectLst>
                <a:outerShdw blurRad="38100" dist="38100" dir="2700000" algn="tl">
                  <a:srgbClr val="000000">
                    <a:alpha val="43137"/>
                  </a:srgbClr>
                </a:outerShdw>
              </a:effectLst>
            </a:rPr>
            <a:t>Category</a:t>
          </a:r>
          <a:r>
            <a:rPr lang="en-US" sz="2000" b="1" kern="1200" dirty="0">
              <a:solidFill>
                <a:schemeClr val="tx1">
                  <a:lumMod val="75000"/>
                  <a:lumOff val="25000"/>
                </a:schemeClr>
              </a:solidFill>
            </a:rPr>
            <a:t> : '0=Blood Donor', '0s=suspect Blood Donor', '1=Hepatitis', '2=Fibrosis</a:t>
          </a:r>
          <a:endParaRPr lang="en-US" sz="2000" b="1" kern="1200" dirty="0">
            <a:solidFill>
              <a:schemeClr val="tx1">
                <a:lumMod val="75000"/>
                <a:lumOff val="25000"/>
              </a:schemeClr>
            </a:solidFill>
            <a:latin typeface="+mn-lt"/>
          </a:endParaRPr>
        </a:p>
      </dsp:txBody>
      <dsp:txXfrm>
        <a:off x="7421058" y="890787"/>
        <a:ext cx="3090369" cy="1490841"/>
      </dsp:txXfrm>
    </dsp:sp>
    <dsp:sp modelId="{ECEBE82E-8419-43D9-A0C8-65FFBFADF737}">
      <dsp:nvSpPr>
        <dsp:cNvPr id="0" name=""/>
        <dsp:cNvSpPr/>
      </dsp:nvSpPr>
      <dsp:spPr>
        <a:xfrm>
          <a:off x="3712615" y="2800283"/>
          <a:ext cx="3090369" cy="1470303"/>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lumMod val="75000"/>
                  <a:lumOff val="25000"/>
                </a:schemeClr>
              </a:solidFill>
              <a:effectLst>
                <a:outerShdw blurRad="38100" dist="38100" dir="2700000" algn="tl">
                  <a:srgbClr val="000000">
                    <a:alpha val="43137"/>
                  </a:srgbClr>
                </a:outerShdw>
              </a:effectLst>
            </a:rPr>
            <a:t>Independent Variables:</a:t>
          </a:r>
          <a:br>
            <a:rPr lang="en-US" sz="2000" b="1" kern="1200" dirty="0">
              <a:solidFill>
                <a:schemeClr val="tx1">
                  <a:lumMod val="75000"/>
                  <a:lumOff val="25000"/>
                </a:schemeClr>
              </a:solidFill>
              <a:effectLst>
                <a:outerShdw blurRad="38100" dist="38100" dir="2700000" algn="tl">
                  <a:srgbClr val="000000">
                    <a:alpha val="43137"/>
                  </a:srgbClr>
                </a:outerShdw>
              </a:effectLst>
            </a:rPr>
          </a:br>
          <a:r>
            <a:rPr lang="en-US" sz="2000" b="1" kern="1200" dirty="0">
              <a:solidFill>
                <a:schemeClr val="tx1">
                  <a:lumMod val="75000"/>
                  <a:lumOff val="25000"/>
                </a:schemeClr>
              </a:solidFill>
              <a:effectLst>
                <a:outerShdw blurRad="38100" dist="38100" dir="2700000" algn="tl">
                  <a:srgbClr val="000000">
                    <a:alpha val="43137"/>
                  </a:srgbClr>
                </a:outerShdw>
              </a:effectLst>
            </a:rPr>
            <a:t>Age (in years)</a:t>
          </a:r>
          <a:br>
            <a:rPr lang="en-US" sz="2000" b="1" kern="1200" dirty="0">
              <a:solidFill>
                <a:schemeClr val="tx1">
                  <a:lumMod val="75000"/>
                  <a:lumOff val="25000"/>
                </a:schemeClr>
              </a:solidFill>
              <a:effectLst>
                <a:outerShdw blurRad="38100" dist="38100" dir="2700000" algn="tl">
                  <a:srgbClr val="000000">
                    <a:alpha val="43137"/>
                  </a:srgbClr>
                </a:outerShdw>
              </a:effectLst>
            </a:rPr>
          </a:br>
          <a:r>
            <a:rPr lang="en-US" sz="2000" b="1" kern="1200" dirty="0">
              <a:solidFill>
                <a:schemeClr val="tx1">
                  <a:lumMod val="75000"/>
                  <a:lumOff val="25000"/>
                </a:schemeClr>
              </a:solidFill>
              <a:effectLst>
                <a:outerShdw blurRad="38100" dist="38100" dir="2700000" algn="tl">
                  <a:srgbClr val="000000">
                    <a:alpha val="43137"/>
                  </a:srgbClr>
                </a:outerShdw>
              </a:effectLst>
            </a:rPr>
            <a:t>Sex (male=0,female=1)</a:t>
          </a:r>
          <a:endParaRPr lang="en-US" sz="2000" b="1" kern="1200" dirty="0">
            <a:solidFill>
              <a:schemeClr val="tx1">
                <a:lumMod val="75000"/>
                <a:lumOff val="25000"/>
              </a:schemeClr>
            </a:solidFill>
            <a:effectLst>
              <a:outerShdw blurRad="38100" dist="38100" dir="2700000" algn="tl">
                <a:srgbClr val="000000">
                  <a:alpha val="43137"/>
                </a:srgbClr>
              </a:outerShdw>
            </a:effectLst>
            <a:latin typeface="+mn-lt"/>
          </a:endParaRPr>
        </a:p>
      </dsp:txBody>
      <dsp:txXfrm>
        <a:off x="3712615" y="2800283"/>
        <a:ext cx="3090369" cy="1470303"/>
      </dsp:txXfrm>
    </dsp:sp>
    <dsp:sp modelId="{E68AD8BF-9396-4CBE-BBFE-F4FED8B166FD}">
      <dsp:nvSpPr>
        <dsp:cNvPr id="0" name=""/>
        <dsp:cNvSpPr/>
      </dsp:nvSpPr>
      <dsp:spPr>
        <a:xfrm>
          <a:off x="7421058" y="2767925"/>
          <a:ext cx="3090369" cy="1535019"/>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lumMod val="75000"/>
                  <a:lumOff val="25000"/>
                </a:schemeClr>
              </a:solidFill>
              <a:effectLst>
                <a:outerShdw blurRad="38100" dist="38100" dir="2700000" algn="tl">
                  <a:srgbClr val="000000">
                    <a:alpha val="43137"/>
                  </a:srgbClr>
                </a:outerShdw>
              </a:effectLst>
            </a:rPr>
            <a:t>The Blood Attributes are ALB, ALP, ALT, AST, BIL, CHE, CHOL, CREA, GGT, PROT.</a:t>
          </a:r>
          <a:endParaRPr lang="en-US" sz="2000" b="1" kern="1200" dirty="0">
            <a:solidFill>
              <a:schemeClr val="tx1">
                <a:lumMod val="75000"/>
                <a:lumOff val="25000"/>
              </a:schemeClr>
            </a:solidFill>
            <a:effectLst>
              <a:outerShdw blurRad="38100" dist="38100" dir="2700000" algn="tl">
                <a:srgbClr val="000000">
                  <a:alpha val="43137"/>
                </a:srgbClr>
              </a:outerShdw>
            </a:effectLst>
            <a:latin typeface="+mn-lt"/>
          </a:endParaRPr>
        </a:p>
      </dsp:txBody>
      <dsp:txXfrm>
        <a:off x="7421058" y="2767925"/>
        <a:ext cx="3090369" cy="1535019"/>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21E597B-8930-4AE3-8AE3-A43AA9A52355}" type="datetime1">
              <a:rPr lang="en-US" smtClean="0"/>
              <a:t>3/25/2023</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SVM AND NAÏVE BAYES</a:t>
            </a:r>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f hdr="0"/>
</p:handoutMaster>
</file>

<file path=ppt/media/hdphoto1.wdp>
</file>

<file path=ppt/media/hdphoto2.wdp>
</file>

<file path=ppt/media/image1.jpeg>
</file>

<file path=ppt/media/image10.png>
</file>

<file path=ppt/media/image11.1>
</file>

<file path=ppt/media/image12.png>
</file>

<file path=ppt/media/image2.jpeg>
</file>

<file path=ppt/media/image3.jpeg>
</file>

<file path=ppt/media/image4.png>
</file>

<file path=ppt/media/image5.pn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B3739-F75E-4C2E-88A9-0071A57ECF98}" type="datetime1">
              <a:rPr lang="en-US" smtClean="0"/>
              <a:t>3/25/2023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SVM AND NAÏVE BAYES</a:t>
            </a: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hf hd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1</a:t>
            </a:fld>
            <a:endParaRPr lang="en-US" dirty="0"/>
          </a:p>
        </p:txBody>
      </p:sp>
      <p:sp>
        <p:nvSpPr>
          <p:cNvPr id="5" name="Date Placeholder 4">
            <a:extLst>
              <a:ext uri="{FF2B5EF4-FFF2-40B4-BE49-F238E27FC236}">
                <a16:creationId xmlns:a16="http://schemas.microsoft.com/office/drawing/2014/main" id="{F821E54E-6D8A-3DCA-70E0-5BC1277B8240}"/>
              </a:ext>
            </a:extLst>
          </p:cNvPr>
          <p:cNvSpPr>
            <a:spLocks noGrp="1"/>
          </p:cNvSpPr>
          <p:nvPr>
            <p:ph type="dt" idx="1"/>
          </p:nvPr>
        </p:nvSpPr>
        <p:spPr/>
        <p:txBody>
          <a:bodyPr/>
          <a:lstStyle/>
          <a:p>
            <a:fld id="{24BAA7B2-CFD0-4A09-9F8B-83CD679D328C}" type="datetime1">
              <a:rPr lang="en-US" smtClean="0"/>
              <a:t>3/25/2023</a:t>
            </a:fld>
            <a:endParaRPr lang="en-US" dirty="0"/>
          </a:p>
        </p:txBody>
      </p:sp>
      <p:sp>
        <p:nvSpPr>
          <p:cNvPr id="6" name="Footer Placeholder 5">
            <a:extLst>
              <a:ext uri="{FF2B5EF4-FFF2-40B4-BE49-F238E27FC236}">
                <a16:creationId xmlns:a16="http://schemas.microsoft.com/office/drawing/2014/main" id="{80387B1C-1890-B55A-BA7E-3232C9E4331F}"/>
              </a:ext>
            </a:extLst>
          </p:cNvPr>
          <p:cNvSpPr>
            <a:spLocks noGrp="1"/>
          </p:cNvSpPr>
          <p:nvPr>
            <p:ph type="ftr" sz="quarter" idx="4"/>
          </p:nvPr>
        </p:nvSpPr>
        <p:spPr/>
        <p:txBody>
          <a:bodyPr/>
          <a:lstStyle/>
          <a:p>
            <a:r>
              <a:rPr lang="en-US"/>
              <a:t>SVM AND NAÏVE BAYES</a:t>
            </a:r>
            <a:endParaRPr lang="en-US" dirty="0"/>
          </a:p>
        </p:txBody>
      </p:sp>
    </p:spTree>
    <p:extLst>
      <p:ext uri="{BB962C8B-B14F-4D97-AF65-F5344CB8AC3E}">
        <p14:creationId xmlns:p14="http://schemas.microsoft.com/office/powerpoint/2010/main" val="19136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5</a:t>
            </a:fld>
            <a:endParaRPr lang="en-US" dirty="0"/>
          </a:p>
        </p:txBody>
      </p:sp>
      <p:sp>
        <p:nvSpPr>
          <p:cNvPr id="5" name="Date Placeholder 4">
            <a:extLst>
              <a:ext uri="{FF2B5EF4-FFF2-40B4-BE49-F238E27FC236}">
                <a16:creationId xmlns:a16="http://schemas.microsoft.com/office/drawing/2014/main" id="{FB9D7D00-5937-7477-ADC2-0EC93682C718}"/>
              </a:ext>
            </a:extLst>
          </p:cNvPr>
          <p:cNvSpPr>
            <a:spLocks noGrp="1"/>
          </p:cNvSpPr>
          <p:nvPr>
            <p:ph type="dt" idx="1"/>
          </p:nvPr>
        </p:nvSpPr>
        <p:spPr/>
        <p:txBody>
          <a:bodyPr/>
          <a:lstStyle/>
          <a:p>
            <a:fld id="{3DF76EDD-3FC6-4E63-913E-CA66E00C68A4}" type="datetime1">
              <a:rPr lang="en-US" smtClean="0"/>
              <a:t>3/25/2023</a:t>
            </a:fld>
            <a:endParaRPr lang="en-US" dirty="0"/>
          </a:p>
        </p:txBody>
      </p:sp>
      <p:sp>
        <p:nvSpPr>
          <p:cNvPr id="6" name="Footer Placeholder 5">
            <a:extLst>
              <a:ext uri="{FF2B5EF4-FFF2-40B4-BE49-F238E27FC236}">
                <a16:creationId xmlns:a16="http://schemas.microsoft.com/office/drawing/2014/main" id="{E375D8EF-886A-668F-B81C-DBB41EECD743}"/>
              </a:ext>
            </a:extLst>
          </p:cNvPr>
          <p:cNvSpPr>
            <a:spLocks noGrp="1"/>
          </p:cNvSpPr>
          <p:nvPr>
            <p:ph type="ftr" sz="quarter" idx="4"/>
          </p:nvPr>
        </p:nvSpPr>
        <p:spPr/>
        <p:txBody>
          <a:bodyPr/>
          <a:lstStyle/>
          <a:p>
            <a:r>
              <a:rPr lang="en-US"/>
              <a:t>SVM AND NAÏVE BAYES</a:t>
            </a:r>
            <a:endParaRPr lang="en-US" dirty="0"/>
          </a:p>
        </p:txBody>
      </p:sp>
    </p:spTree>
    <p:extLst>
      <p:ext uri="{BB962C8B-B14F-4D97-AF65-F5344CB8AC3E}">
        <p14:creationId xmlns:p14="http://schemas.microsoft.com/office/powerpoint/2010/main" val="17079150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fld id="{4231301C-2FF5-4013-B515-889BEE870B38}" type="datetime1">
              <a:rPr lang="en-US" smtClean="0"/>
              <a:t>3/25/2023</a:t>
            </a:fld>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SVM AND NAÏVE BAYES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fld id="{216D1CE3-0AAA-416F-8293-BA0F023AFF92}" type="datetime1">
              <a:rPr lang="en-US" smtClean="0"/>
              <a:t>3/25/2023</a:t>
            </a:fld>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SVM AND NAÏVE BAYES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fld id="{C6E770D0-9C82-41D2-B7D1-9D6F56152E52}" type="datetime1">
              <a:rPr lang="en-US" smtClean="0"/>
              <a:t>3/25/2023</a:t>
            </a:fld>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SVM AND NAÏVE BAYES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fld id="{A12DF8E9-37AD-47CE-BAD7-7CB3A18CC172}" type="datetime1">
              <a:rPr lang="en-US" smtClean="0"/>
              <a:t>3/25/2023</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fld id="{910E8A51-90C2-4814-9F91-351A227C616B}" type="datetime1">
              <a:rPr lang="en-US" smtClean="0"/>
              <a:t>3/25/2023</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fld id="{78F57267-865A-485F-9B9E-36089C84C762}" type="datetime1">
              <a:rPr lang="en-US" smtClean="0"/>
              <a:t>3/25/2023</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fld id="{18502ADA-BF2C-4223-A021-9188994C8307}" type="datetime1">
              <a:rPr lang="en-US" smtClean="0"/>
              <a:t>3/25/2023</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fld id="{7490D9F4-357E-4D78-A539-43678588E0FD}" type="datetime1">
              <a:rPr lang="en-US" smtClean="0"/>
              <a:t>3/25/2023</a:t>
            </a:fld>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SVM AND NAÏVE BAYES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fld id="{8A61CFBA-C16A-4073-BABA-DABFCBF25531}" type="datetime1">
              <a:rPr lang="en-US" smtClean="0"/>
              <a:t>3/25/2023</a:t>
            </a:fld>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SVM AND NAÏVE BAYES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fld id="{FDED1635-5AB4-494F-99EC-7214B0D7D45B}" type="datetime1">
              <a:rPr lang="en-US" smtClean="0"/>
              <a:t>3/25/2023</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fld id="{CAD8B2C2-6F74-49A5-9C9B-6B1C022EF090}" type="datetime1">
              <a:rPr lang="en-US" smtClean="0"/>
              <a:t>3/25/2023</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fld id="{ADA1DE8E-EF84-45E8-8C84-FB63C37ADF17}" type="datetime1">
              <a:rPr lang="en-US" smtClean="0"/>
              <a:t>3/25/2023</a:t>
            </a:fld>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fld id="{9914305D-A6CC-4231-927A-A884E1C281C3}" type="datetime1">
              <a:rPr lang="en-US" smtClean="0"/>
              <a:t>3/25/2023</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fld id="{7BE94674-DDD6-4DA1-8196-9FAA819A07AD}" type="datetime1">
              <a:rPr lang="en-US" smtClean="0"/>
              <a:t>3/25/2023</a:t>
            </a:fld>
            <a:endParaRPr lang="en-US" dirty="0"/>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fld id="{FAC62B5A-442F-4200-8EB8-ACA7D2DD6051}" type="datetime1">
              <a:rPr lang="en-US" smtClean="0"/>
              <a:t>3/25/2023</a:t>
            </a:fld>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www.rawpixel.com/search/background" TargetMode="External"/><Relationship Id="rId2" Type="http://schemas.openxmlformats.org/officeDocument/2006/relationships/image" Target="../media/image11.1"/><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040235" y="1828800"/>
            <a:ext cx="4510173" cy="841248"/>
          </a:xfrm>
          <a:solidFill>
            <a:schemeClr val="bg1"/>
          </a:solidFill>
          <a:ln>
            <a:solidFill>
              <a:schemeClr val="bg1"/>
            </a:solidFill>
          </a:ln>
          <a:effectLst>
            <a:outerShdw blurRad="76200" dist="12700" dir="2700000" sy="-23000" kx="-800400" algn="bl" rotWithShape="0">
              <a:prstClr val="black">
                <a:alpha val="20000"/>
              </a:prstClr>
            </a:outerShdw>
          </a:effectLst>
        </p:spPr>
        <p:txBody>
          <a:bodyPr>
            <a:normAutofit fontScale="90000"/>
          </a:bodyPr>
          <a:lstStyle/>
          <a:p>
            <a:pPr algn="ctr"/>
            <a:r>
              <a:rPr lang="en-US" sz="4000" dirty="0">
                <a:effectLst>
                  <a:outerShdw blurRad="38100" dist="38100" dir="2700000" algn="tl">
                    <a:srgbClr val="000000">
                      <a:alpha val="43137"/>
                    </a:srgbClr>
                  </a:outerShdw>
                </a:effectLst>
              </a:rPr>
              <a:t>Project:</a:t>
            </a:r>
            <a:br>
              <a:rPr lang="en-US" sz="4000" dirty="0"/>
            </a:br>
            <a:r>
              <a:rPr lang="en-US" sz="2000" dirty="0">
                <a:solidFill>
                  <a:schemeClr val="accent4">
                    <a:lumMod val="50000"/>
                  </a:schemeClr>
                </a:solidFill>
                <a:effectLst>
                  <a:outerShdw blurRad="38100" dist="38100" dir="2700000" algn="tl">
                    <a:srgbClr val="000000">
                      <a:alpha val="43137"/>
                    </a:srgbClr>
                  </a:outerShdw>
                </a:effectLst>
              </a:rPr>
              <a:t>SVM AND NAÏVE BAYES</a:t>
            </a:r>
            <a:endParaRPr lang="en-ZA" sz="2000" dirty="0">
              <a:solidFill>
                <a:schemeClr val="accent4">
                  <a:lumMod val="50000"/>
                </a:schemeClr>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908305" y="3146058"/>
            <a:ext cx="5184648" cy="629018"/>
          </a:xfrm>
        </p:spPr>
        <p:txBody>
          <a:bodyPr vert="horz" lIns="91440" tIns="45720" rIns="91440" bIns="45720" rtlCol="0" anchor="t">
            <a:normAutofit fontScale="85000" lnSpcReduction="10000"/>
          </a:bodyPr>
          <a:lstStyle/>
          <a:p>
            <a:pPr marL="270510"/>
            <a:r>
              <a:rPr lang="en-GB" sz="20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PREPARED BY:	Abdulrahman Ramsey Momodu</a:t>
            </a:r>
            <a:endParaRPr lang="en-CA" sz="20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7" name="Picture Placeholder 16">
            <a:extLst>
              <a:ext uri="{FF2B5EF4-FFF2-40B4-BE49-F238E27FC236}">
                <a16:creationId xmlns:a16="http://schemas.microsoft.com/office/drawing/2014/main" id="{675F9124-3F84-4444-8B6D-EC5BE819EFDA}"/>
              </a:ext>
            </a:extLst>
          </p:cNvPr>
          <p:cNvPicPr>
            <a:picLocks noGrp="1" noChangeAspect="1"/>
          </p:cNvPicPr>
          <p:nvPr>
            <p:ph type="pic" sz="quarter" idx="15"/>
          </p:nvPr>
        </p:nvPicPr>
        <p:blipFill>
          <a:blip r:embed="rId3"/>
          <a:srcRect/>
          <a:stretch/>
        </p:blipFill>
        <p:spPr>
          <a:xfrm>
            <a:off x="6092953" y="1213215"/>
            <a:ext cx="5184648" cy="4431570"/>
          </a:xfrm>
        </p:spPr>
      </p:pic>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SVM AND NAÏVE BAYES</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1</a:t>
            </a:fld>
            <a:endParaRPr lang="en-ZA" dirty="0"/>
          </a:p>
        </p:txBody>
      </p:sp>
      <p:sp>
        <p:nvSpPr>
          <p:cNvPr id="7" name="Date Placeholder 6">
            <a:extLst>
              <a:ext uri="{FF2B5EF4-FFF2-40B4-BE49-F238E27FC236}">
                <a16:creationId xmlns:a16="http://schemas.microsoft.com/office/drawing/2014/main" id="{5E1D169A-BCF0-7BC1-D48B-505199CBDC06}"/>
              </a:ext>
            </a:extLst>
          </p:cNvPr>
          <p:cNvSpPr>
            <a:spLocks noGrp="1"/>
          </p:cNvSpPr>
          <p:nvPr>
            <p:ph type="dt" sz="half" idx="10"/>
          </p:nvPr>
        </p:nvSpPr>
        <p:spPr/>
        <p:txBody>
          <a:bodyPr/>
          <a:lstStyle/>
          <a:p>
            <a:fld id="{34E5FC87-03BB-438B-A4B3-C18C40C22A18}" type="datetime1">
              <a:rPr lang="en-US" smtClean="0"/>
              <a:t>3/25/2023</a:t>
            </a:fld>
            <a:endParaRPr lang="en-US" dirty="0"/>
          </a:p>
        </p:txBody>
      </p:sp>
    </p:spTree>
    <p:extLst>
      <p:ext uri="{BB962C8B-B14F-4D97-AF65-F5344CB8AC3E}">
        <p14:creationId xmlns:p14="http://schemas.microsoft.com/office/powerpoint/2010/main" val="1942026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707029"/>
            <a:ext cx="10515600" cy="974134"/>
          </a:xfrm>
        </p:spPr>
        <p:txBody>
          <a:bodyPr>
            <a:normAutofit fontScale="90000"/>
          </a:bodyPr>
          <a:lstStyle/>
          <a:p>
            <a:pPr algn="ctr"/>
            <a:r>
              <a:rPr lang="en-US">
                <a:solidFill>
                  <a:schemeClr val="accent3">
                    <a:lumMod val="50000"/>
                  </a:schemeClr>
                </a:solidFill>
                <a:effectLst>
                  <a:outerShdw blurRad="38100" dist="38100" dir="2700000" algn="tl">
                    <a:srgbClr val="000000">
                      <a:alpha val="43137"/>
                    </a:srgbClr>
                  </a:outerShdw>
                </a:effectLst>
              </a:rPr>
              <a:t>Details of the Data</a:t>
            </a:r>
            <a:br>
              <a:rPr lang="en-US">
                <a:effectLst>
                  <a:outerShdw blurRad="38100" dist="38100" dir="2700000" algn="tl">
                    <a:srgbClr val="000000">
                      <a:alpha val="43137"/>
                    </a:srgbClr>
                  </a:outerShdw>
                </a:effectLst>
              </a:rPr>
            </a:br>
            <a:r>
              <a:rPr lang="en-US" sz="2200">
                <a:effectLst>
                  <a:outerShdw blurRad="38100" dist="38100" dir="2700000" algn="tl">
                    <a:srgbClr val="000000">
                      <a:alpha val="43137"/>
                    </a:srgbClr>
                  </a:outerShdw>
                </a:effectLst>
              </a:rPr>
              <a:t>Mr. John Hughes has been thinking that maybe a SVM and Naïve Bayes model might produce better results for the HCV_Dataset.csv dataset that you used in Assignment 3.</a:t>
            </a:r>
            <a:endParaRPr lang="en-US" sz="2200" dirty="0">
              <a:effectLst>
                <a:outerShdw blurRad="38100" dist="38100" dir="2700000" algn="tl">
                  <a:srgbClr val="000000">
                    <a:alpha val="43137"/>
                  </a:srgbClr>
                </a:outerShdw>
              </a:effectLst>
            </a:endParaRPr>
          </a:p>
        </p:txBody>
      </p:sp>
      <p:sp>
        <p:nvSpPr>
          <p:cNvPr id="3" name="Date Placeholder 2">
            <a:extLst>
              <a:ext uri="{FF2B5EF4-FFF2-40B4-BE49-F238E27FC236}">
                <a16:creationId xmlns:a16="http://schemas.microsoft.com/office/drawing/2014/main" id="{72ACEAC8-9981-4A69-A3CD-BABCCC4776C4}"/>
              </a:ext>
            </a:extLst>
          </p:cNvPr>
          <p:cNvSpPr>
            <a:spLocks noGrp="1"/>
          </p:cNvSpPr>
          <p:nvPr>
            <p:ph type="dt" sz="half" idx="10"/>
          </p:nvPr>
        </p:nvSpPr>
        <p:spPr>
          <a:xfrm>
            <a:off x="838200" y="6356350"/>
            <a:ext cx="2743200" cy="365125"/>
          </a:xfrm>
        </p:spPr>
        <p:txBody>
          <a:bodyPr/>
          <a:lstStyle/>
          <a:p>
            <a:fld id="{EC0A8BE4-A456-4534-AD21-097AE0875C22}" type="datetime1">
              <a:rPr lang="en-US" smtClean="0"/>
              <a:t>3/25/2023</a:t>
            </a:fld>
            <a:endParaRPr lang="en-US" dirty="0"/>
          </a:p>
        </p:txBody>
      </p:sp>
      <p:sp>
        <p:nvSpPr>
          <p:cNvPr id="4" name="Footer Placeholder 3">
            <a:extLst>
              <a:ext uri="{FF2B5EF4-FFF2-40B4-BE49-F238E27FC236}">
                <a16:creationId xmlns:a16="http://schemas.microsoft.com/office/drawing/2014/main" id="{27164BDA-6240-43FA-897D-C5284AC3B0B3}"/>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5" name="Slide Number Placeholder 4">
            <a:extLst>
              <a:ext uri="{FF2B5EF4-FFF2-40B4-BE49-F238E27FC236}">
                <a16:creationId xmlns:a16="http://schemas.microsoft.com/office/drawing/2014/main" id="{06B4E214-2330-4B23-B2DE-B23F90535ED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graphicFrame>
        <p:nvGraphicFramePr>
          <p:cNvPr id="40" name="SmartArt Placeholder 39" descr="Org chart SmartArt graphic">
            <a:extLst>
              <a:ext uri="{FF2B5EF4-FFF2-40B4-BE49-F238E27FC236}">
                <a16:creationId xmlns:a16="http://schemas.microsoft.com/office/drawing/2014/main" id="{2639E283-05D4-48C9-A81B-58E81C4669D7}"/>
              </a:ext>
            </a:extLst>
          </p:cNvPr>
          <p:cNvGraphicFramePr>
            <a:graphicFrameLocks noGrp="1"/>
          </p:cNvGraphicFramePr>
          <p:nvPr>
            <p:ph type="dgm" sz="quarter" idx="27"/>
            <p:extLst>
              <p:ext uri="{D42A27DB-BD31-4B8C-83A1-F6EECF244321}">
                <p14:modId xmlns:p14="http://schemas.microsoft.com/office/powerpoint/2010/main" val="698764780"/>
              </p:ext>
            </p:extLst>
          </p:nvPr>
        </p:nvGraphicFramePr>
        <p:xfrm>
          <a:off x="1087438" y="1828800"/>
          <a:ext cx="10515600" cy="43221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97763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2667000" y="1009650"/>
            <a:ext cx="6229350" cy="411681"/>
          </a:xfrm>
          <a:solidFill>
            <a:schemeClr val="bg1"/>
          </a:solidFill>
          <a:ln>
            <a:solidFill>
              <a:schemeClr val="bg1"/>
            </a:solidFill>
          </a:ln>
          <a:effectLst>
            <a:innerShdw blurRad="63500" dist="50800" dir="2700000">
              <a:prstClr val="black">
                <a:alpha val="50000"/>
              </a:prstClr>
            </a:innerShdw>
          </a:effectLst>
        </p:spPr>
        <p:txBody>
          <a:bodyPr>
            <a:normAutofit fontScale="90000"/>
          </a:bodyPr>
          <a:lstStyle/>
          <a:p>
            <a:r>
              <a:rPr lang="en-CA" sz="2800" b="1" dirty="0">
                <a:solidFill>
                  <a:schemeClr val="accent3">
                    <a:lumMod val="50000"/>
                  </a:schemeClr>
                </a:solidFill>
                <a:effectLst>
                  <a:outerShdw blurRad="38100" dist="38100" dir="2700000" algn="tl">
                    <a:srgbClr val="000000">
                      <a:alpha val="43137"/>
                    </a:srgbClr>
                  </a:outerShdw>
                </a:effectLst>
              </a:rPr>
              <a:t>Questions</a:t>
            </a:r>
            <a:endParaRPr lang="en-US" sz="2800" b="1" dirty="0">
              <a:solidFill>
                <a:schemeClr val="accent3">
                  <a:lumMod val="50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649896" y="1747048"/>
            <a:ext cx="8332304" cy="1221353"/>
          </a:xfrm>
        </p:spPr>
        <p:txBody>
          <a:bodyPr vert="horz" lIns="91440" tIns="45720" rIns="91440" bIns="45720" rtlCol="0" anchor="t">
            <a:normAutofit/>
          </a:bodyPr>
          <a:lstStyle/>
          <a:p>
            <a:r>
              <a:rPr lang="en-US" sz="1800" dirty="0"/>
              <a:t>1</a:t>
            </a:r>
            <a:r>
              <a:rPr lang="en-US" sz="1800" b="1" dirty="0"/>
              <a:t>. Create a Python Script using </a:t>
            </a:r>
            <a:r>
              <a:rPr lang="en-US" sz="1800" b="1" dirty="0" err="1"/>
              <a:t>Jupyter</a:t>
            </a:r>
            <a:r>
              <a:rPr lang="en-US" sz="1800" b="1" dirty="0"/>
              <a:t> Notebook (then convert to .html) </a:t>
            </a:r>
            <a:r>
              <a:rPr lang="en-US" sz="1800" dirty="0">
                <a:solidFill>
                  <a:srgbClr val="FF0000"/>
                </a:solidFill>
              </a:rPr>
              <a:t>- 2% a) </a:t>
            </a:r>
            <a:r>
              <a:rPr lang="en-US" sz="1800" dirty="0"/>
              <a:t>Using Python develop both an </a:t>
            </a:r>
            <a:r>
              <a:rPr lang="en-US" sz="1800" b="1" u="sng" dirty="0">
                <a:solidFill>
                  <a:srgbClr val="FF0000"/>
                </a:solidFill>
              </a:rPr>
              <a:t>SVM and Naïve Bayes algorithm</a:t>
            </a:r>
            <a:r>
              <a:rPr lang="en-US" sz="1800" dirty="0"/>
              <a:t> script to predict Category. Attach the HTML copy of your Python Code with your submission. </a:t>
            </a:r>
            <a:r>
              <a:rPr lang="en-US" sz="1800" b="1" dirty="0"/>
              <a:t>Note: All steps need to be annotated (i.e., Week7-SVMNBExample)</a:t>
            </a:r>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1200150" y="2977949"/>
            <a:ext cx="9925050" cy="3052684"/>
          </a:xfrm>
        </p:spPr>
        <p:txBody>
          <a:bodyPr>
            <a:normAutofit/>
          </a:bodyPr>
          <a:lstStyle/>
          <a:p>
            <a:pPr algn="l"/>
            <a:r>
              <a:rPr lang="en-US" sz="1800" dirty="0">
                <a:effectLst>
                  <a:outerShdw blurRad="38100" dist="38100" dir="2700000" algn="tl">
                    <a:srgbClr val="000000">
                      <a:alpha val="43137"/>
                    </a:srgbClr>
                  </a:outerShdw>
                </a:effectLst>
              </a:rPr>
              <a:t>2. </a:t>
            </a:r>
            <a:r>
              <a:rPr lang="en-US" sz="1800" b="1" dirty="0">
                <a:effectLst>
                  <a:outerShdw blurRad="38100" dist="38100" dir="2700000" algn="tl">
                    <a:srgbClr val="000000">
                      <a:alpha val="43137"/>
                    </a:srgbClr>
                  </a:outerShdw>
                </a:effectLst>
              </a:rPr>
              <a:t>Create a PowerPoint (PPT or PPTX) presentation that includes the following: </a:t>
            </a:r>
          </a:p>
          <a:p>
            <a:pPr marL="342900" indent="-342900" algn="l">
              <a:buAutoNum type="alphaLcPeriod"/>
            </a:pPr>
            <a:r>
              <a:rPr lang="en-US" sz="1800" dirty="0">
                <a:effectLst>
                  <a:outerShdw blurRad="38100" dist="38100" dir="2700000" algn="tl">
                    <a:srgbClr val="000000">
                      <a:alpha val="43137"/>
                    </a:srgbClr>
                  </a:outerShdw>
                </a:effectLst>
              </a:rPr>
              <a:t>Cover Page (Including Title, First and Last Name, Student Number)</a:t>
            </a:r>
          </a:p>
          <a:p>
            <a:pPr marL="342900" indent="-342900" algn="l">
              <a:buAutoNum type="alphaLcPeriod"/>
            </a:pPr>
            <a:r>
              <a:rPr lang="en-US" sz="1800" dirty="0">
                <a:effectLst>
                  <a:outerShdw blurRad="38100" dist="38100" dir="2700000" algn="tl">
                    <a:srgbClr val="000000">
                      <a:alpha val="43137"/>
                    </a:srgbClr>
                  </a:outerShdw>
                </a:effectLst>
              </a:rPr>
              <a:t>Rational Statement (summary of the problem or problems to be addressed by the PPT) </a:t>
            </a:r>
            <a:r>
              <a:rPr lang="en-US" sz="1800" dirty="0">
                <a:solidFill>
                  <a:srgbClr val="FF0000"/>
                </a:solidFill>
                <a:effectLst>
                  <a:outerShdw blurRad="38100" dist="38100" dir="2700000" algn="tl">
                    <a:srgbClr val="000000">
                      <a:alpha val="43137"/>
                    </a:srgbClr>
                  </a:outerShdw>
                </a:effectLst>
              </a:rPr>
              <a:t>– 2% </a:t>
            </a:r>
          </a:p>
          <a:p>
            <a:pPr marL="342900" indent="-342900" algn="l">
              <a:buAutoNum type="alphaLcPeriod"/>
            </a:pPr>
            <a:r>
              <a:rPr lang="en-US" sz="1800" dirty="0">
                <a:effectLst>
                  <a:outerShdw blurRad="38100" dist="38100" dir="2700000" algn="tl">
                    <a:srgbClr val="000000">
                      <a:alpha val="43137"/>
                    </a:srgbClr>
                  </a:outerShdw>
                </a:effectLst>
              </a:rPr>
              <a:t>Present the Boxplots and Explain </a:t>
            </a:r>
            <a:r>
              <a:rPr lang="en-US" sz="1800" b="1" dirty="0">
                <a:effectLst>
                  <a:outerShdw blurRad="38100" dist="38100" dir="2700000" algn="tl">
                    <a:srgbClr val="000000">
                      <a:alpha val="43137"/>
                    </a:srgbClr>
                  </a:outerShdw>
                </a:effectLst>
              </a:rPr>
              <a:t>two (2) key insights </a:t>
            </a:r>
            <a:r>
              <a:rPr lang="en-US" sz="1800" dirty="0">
                <a:effectLst>
                  <a:outerShdw blurRad="38100" dist="38100" dir="2700000" algn="tl">
                    <a:srgbClr val="000000">
                      <a:alpha val="43137"/>
                    </a:srgbClr>
                  </a:outerShdw>
                </a:effectLst>
              </a:rPr>
              <a:t>with associated explanations </a:t>
            </a:r>
            <a:r>
              <a:rPr lang="en-US" sz="1800" dirty="0">
                <a:solidFill>
                  <a:srgbClr val="FF0000"/>
                </a:solidFill>
                <a:effectLst>
                  <a:outerShdw blurRad="38100" dist="38100" dir="2700000" algn="tl">
                    <a:srgbClr val="000000">
                      <a:alpha val="43137"/>
                    </a:srgbClr>
                  </a:outerShdw>
                </a:effectLst>
              </a:rPr>
              <a:t>– 2%</a:t>
            </a:r>
          </a:p>
          <a:p>
            <a:pPr marL="342900" indent="-342900" algn="l">
              <a:buAutoNum type="alphaLcPeriod"/>
            </a:pPr>
            <a:r>
              <a:rPr lang="en-US" sz="1800" dirty="0">
                <a:effectLst>
                  <a:outerShdw blurRad="38100" dist="38100" dir="2700000" algn="tl">
                    <a:srgbClr val="000000">
                      <a:alpha val="43137"/>
                    </a:srgbClr>
                  </a:outerShdw>
                </a:effectLst>
              </a:rPr>
              <a:t>Present the Confusion Matrix/Classification Report for both the SVM and Naïve Bayes Model and Explain </a:t>
            </a:r>
            <a:r>
              <a:rPr lang="en-US" sz="1800" b="1" dirty="0">
                <a:effectLst>
                  <a:outerShdw blurRad="38100" dist="38100" dir="2700000" algn="tl">
                    <a:srgbClr val="000000">
                      <a:alpha val="43137"/>
                    </a:srgbClr>
                  </a:outerShdw>
                </a:effectLst>
              </a:rPr>
              <a:t>three (3) key insights </a:t>
            </a:r>
            <a:r>
              <a:rPr lang="en-US" sz="1800" dirty="0">
                <a:effectLst>
                  <a:outerShdw blurRad="38100" dist="38100" dir="2700000" algn="tl">
                    <a:srgbClr val="000000">
                      <a:alpha val="43137"/>
                    </a:srgbClr>
                  </a:outerShdw>
                </a:effectLst>
              </a:rPr>
              <a:t>from the Model Metrics (i.e., Precision, Recall, F1) for each model. </a:t>
            </a:r>
            <a:r>
              <a:rPr lang="en-US" sz="1800" dirty="0">
                <a:solidFill>
                  <a:schemeClr val="accent6">
                    <a:lumMod val="75000"/>
                    <a:lumOff val="25000"/>
                  </a:schemeClr>
                </a:solidFill>
                <a:effectLst>
                  <a:outerShdw blurRad="38100" dist="38100" dir="2700000" algn="tl">
                    <a:srgbClr val="000000">
                      <a:alpha val="43137"/>
                    </a:srgbClr>
                  </a:outerShdw>
                </a:effectLst>
              </a:rPr>
              <a:t>Note: six (6) insights in total are required</a:t>
            </a:r>
            <a:r>
              <a:rPr lang="en-US" sz="1800" dirty="0">
                <a:solidFill>
                  <a:srgbClr val="FF0000"/>
                </a:solidFill>
                <a:effectLst>
                  <a:outerShdw blurRad="38100" dist="38100" dir="2700000" algn="tl">
                    <a:srgbClr val="000000">
                      <a:alpha val="43137"/>
                    </a:srgbClr>
                  </a:outerShdw>
                </a:effectLst>
              </a:rPr>
              <a:t> – 6%</a:t>
            </a:r>
          </a:p>
          <a:p>
            <a:pPr marL="342900" indent="-342900" algn="l">
              <a:buAutoNum type="alphaLcPeriod"/>
            </a:pPr>
            <a:r>
              <a:rPr lang="en-US" sz="1800" dirty="0">
                <a:effectLst>
                  <a:outerShdw blurRad="38100" dist="38100" dir="2700000" algn="tl">
                    <a:srgbClr val="000000">
                      <a:alpha val="43137"/>
                    </a:srgbClr>
                  </a:outerShdw>
                </a:effectLst>
              </a:rPr>
              <a:t>Recommend one (1) model to Mr. John Hughes and present </a:t>
            </a:r>
            <a:r>
              <a:rPr lang="en-US" sz="1800" b="1" dirty="0">
                <a:effectLst>
                  <a:outerShdw blurRad="38100" dist="38100" dir="2700000" algn="tl">
                    <a:srgbClr val="000000">
                      <a:alpha val="43137"/>
                    </a:srgbClr>
                  </a:outerShdw>
                </a:effectLst>
              </a:rPr>
              <a:t>three (3) improvements </a:t>
            </a:r>
            <a:r>
              <a:rPr lang="en-US" sz="1800" dirty="0">
                <a:effectLst>
                  <a:outerShdw blurRad="38100" dist="38100" dir="2700000" algn="tl">
                    <a:srgbClr val="000000">
                      <a:alpha val="43137"/>
                    </a:srgbClr>
                  </a:outerShdw>
                </a:effectLst>
              </a:rPr>
              <a:t>that could enhance the usability of the model. </a:t>
            </a:r>
            <a:r>
              <a:rPr lang="en-US" sz="1800" dirty="0">
                <a:solidFill>
                  <a:srgbClr val="FF0000"/>
                </a:solidFill>
                <a:effectLst>
                  <a:outerShdw blurRad="38100" dist="38100" dir="2700000" algn="tl">
                    <a:srgbClr val="000000">
                      <a:alpha val="43137"/>
                    </a:srgbClr>
                  </a:outerShdw>
                </a:effectLst>
              </a:rPr>
              <a:t>– 3%</a:t>
            </a:r>
          </a:p>
          <a:p>
            <a:pPr marL="342900" indent="-342900">
              <a:buAutoNum type="alphaLcPeriod"/>
            </a:pPr>
            <a:endParaRPr lang="en-US" dirty="0">
              <a:solidFill>
                <a:srgbClr val="FF0000"/>
              </a:solidFill>
            </a:endParaRPr>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fld id="{263F9421-A9C9-4D64-B0D9-7762F1940F5E}" type="datetime1">
              <a:rPr lang="en-US" smtClean="0"/>
              <a:t>3/25/2023</a:t>
            </a:fld>
            <a:endParaRPr lang="en-US" dirty="0"/>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49"/>
            <a:ext cx="2743200" cy="365125"/>
          </a:xfrm>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3153892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2895433" y="1152760"/>
            <a:ext cx="6686717" cy="524724"/>
          </a:xfrm>
          <a:solidFill>
            <a:schemeClr val="bg1"/>
          </a:solidFill>
          <a:ln>
            <a:solidFill>
              <a:schemeClr val="bg1"/>
            </a:solidFill>
          </a:ln>
          <a:effectLst>
            <a:innerShdw blurRad="63500" dist="50800" dir="2700000">
              <a:prstClr val="black">
                <a:alpha val="50000"/>
              </a:prstClr>
            </a:innerShdw>
          </a:effectLst>
        </p:spPr>
        <p:txBody>
          <a:bodyPr>
            <a:normAutofit fontScale="90000"/>
          </a:bodyPr>
          <a:lstStyle/>
          <a:p>
            <a:r>
              <a:rPr lang="en-US" dirty="0">
                <a:solidFill>
                  <a:schemeClr val="accent3">
                    <a:lumMod val="50000"/>
                  </a:schemeClr>
                </a:solidFill>
                <a:effectLst>
                  <a:outerShdw blurRad="38100" dist="38100" dir="2700000" algn="tl">
                    <a:srgbClr val="000000">
                      <a:alpha val="43137"/>
                    </a:srgbClr>
                  </a:outerShdw>
                </a:effectLst>
              </a:rPr>
              <a:t>The Rational Statement </a:t>
            </a:r>
          </a:p>
        </p:txBody>
      </p:sp>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57184" y="3953658"/>
            <a:ext cx="4175760" cy="1811014"/>
          </a:xfr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t">
            <a:normAutofit/>
          </a:bodyPr>
          <a:lstStyle/>
          <a:p>
            <a:endParaRPr lang="en-US" sz="2000" b="1" dirty="0">
              <a:effectLst>
                <a:outerShdw blurRad="38100" dist="38100" dir="2700000" algn="tl">
                  <a:srgbClr val="000000">
                    <a:alpha val="43137"/>
                  </a:srgbClr>
                </a:outerShdw>
              </a:effectLst>
            </a:endParaRPr>
          </a:p>
          <a:p>
            <a:r>
              <a:rPr lang="en-US" sz="2000" b="1" dirty="0">
                <a:effectLst>
                  <a:outerShdw blurRad="38100" dist="38100" dir="2700000" algn="tl">
                    <a:srgbClr val="000000">
                      <a:alpha val="43137"/>
                    </a:srgbClr>
                  </a:outerShdw>
                </a:effectLst>
              </a:rPr>
              <a:t>To determine if the data distribution is normal or skewed, the Boxplot would be drawn or plot</a:t>
            </a:r>
          </a:p>
        </p:txBody>
      </p:sp>
      <p:sp>
        <p:nvSpPr>
          <p:cNvPr id="42" name="Content Placeholder 30">
            <a:extLst>
              <a:ext uri="{FF2B5EF4-FFF2-40B4-BE49-F238E27FC236}">
                <a16:creationId xmlns:a16="http://schemas.microsoft.com/office/drawing/2014/main" id="{F040CB1D-0082-0741-910A-688CA7131529}"/>
              </a:ext>
            </a:extLst>
          </p:cNvPr>
          <p:cNvSpPr>
            <a:spLocks noGrp="1"/>
          </p:cNvSpPr>
          <p:nvPr>
            <p:ph idx="18"/>
          </p:nvPr>
        </p:nvSpPr>
        <p:spPr>
          <a:xfrm>
            <a:off x="6686383" y="1939814"/>
            <a:ext cx="4114800" cy="1489186"/>
          </a:xfrm>
          <a:solidFill>
            <a:schemeClr val="bg1"/>
          </a:solidFill>
          <a:ln>
            <a:solidFill>
              <a:schemeClr val="bg1"/>
            </a:solidFill>
          </a:ln>
          <a:effectLst>
            <a:innerShdw blurRad="63500" dist="50800" dir="2700000">
              <a:prstClr val="black">
                <a:alpha val="50000"/>
              </a:prstClr>
            </a:innerShdw>
          </a:effectLst>
        </p:spPr>
        <p:txBody>
          <a:bodyPr>
            <a:normAutofit/>
          </a:bodyPr>
          <a:lstStyle/>
          <a:p>
            <a:r>
              <a:rPr lang="en-US" sz="2000" b="1" dirty="0">
                <a:effectLst>
                  <a:outerShdw blurRad="38100" dist="38100" dir="2700000" algn="tl">
                    <a:srgbClr val="000000">
                      <a:alpha val="43137"/>
                    </a:srgbClr>
                  </a:outerShdw>
                </a:effectLst>
              </a:rPr>
              <a:t>To create this model, Python-</a:t>
            </a:r>
            <a:r>
              <a:rPr lang="en-US" sz="2000" b="1" dirty="0" err="1">
                <a:effectLst>
                  <a:outerShdw blurRad="38100" dist="38100" dir="2700000" algn="tl">
                    <a:srgbClr val="000000">
                      <a:alpha val="43137"/>
                    </a:srgbClr>
                  </a:outerShdw>
                </a:effectLst>
              </a:rPr>
              <a:t>Jupyter</a:t>
            </a:r>
            <a:r>
              <a:rPr lang="en-US" sz="2000" b="1" dirty="0">
                <a:effectLst>
                  <a:outerShdw blurRad="38100" dist="38100" dir="2700000" algn="tl">
                    <a:srgbClr val="000000">
                      <a:alpha val="43137"/>
                    </a:srgbClr>
                  </a:outerShdw>
                </a:effectLst>
              </a:rPr>
              <a:t> Notebook will be utilized or used to test the HCV dataset.</a:t>
            </a:r>
          </a:p>
        </p:txBody>
      </p:sp>
      <p:sp>
        <p:nvSpPr>
          <p:cNvPr id="44" name="Content Placeholder 32">
            <a:extLst>
              <a:ext uri="{FF2B5EF4-FFF2-40B4-BE49-F238E27FC236}">
                <a16:creationId xmlns:a16="http://schemas.microsoft.com/office/drawing/2014/main" id="{F52A6075-6FBF-5D4F-8457-C7E43D8C6DE0}"/>
              </a:ext>
            </a:extLst>
          </p:cNvPr>
          <p:cNvSpPr>
            <a:spLocks noGrp="1"/>
          </p:cNvSpPr>
          <p:nvPr>
            <p:ph idx="20"/>
          </p:nvPr>
        </p:nvSpPr>
        <p:spPr>
          <a:xfrm>
            <a:off x="1718143" y="1939813"/>
            <a:ext cx="4114800" cy="1489187"/>
          </a:xfrm>
          <a:solidFill>
            <a:schemeClr val="bg1"/>
          </a:solidFill>
          <a:ln>
            <a:solidFill>
              <a:schemeClr val="bg1"/>
            </a:solidFill>
          </a:ln>
          <a:effectLst>
            <a:innerShdw blurRad="63500" dist="50800" dir="2700000">
              <a:prstClr val="black">
                <a:alpha val="50000"/>
              </a:prstClr>
            </a:innerShdw>
          </a:effectLst>
        </p:spPr>
        <p:txBody>
          <a:bodyPr>
            <a:normAutofit/>
          </a:bodyPr>
          <a:lstStyle/>
          <a:p>
            <a:r>
              <a:rPr lang="en-US" sz="2000" b="1" dirty="0">
                <a:effectLst>
                  <a:outerShdw blurRad="38100" dist="38100" dir="2700000" algn="tl">
                    <a:srgbClr val="000000">
                      <a:alpha val="43137"/>
                    </a:srgbClr>
                  </a:outerShdw>
                </a:effectLst>
              </a:rPr>
              <a:t>To create or build a model for predicting blood type: '0=Blood Donor,' '0s=Suspicious Blood Donor,' '1=Hepatitis,' '2=Fibrosis'</a:t>
            </a:r>
          </a:p>
        </p:txBody>
      </p:sp>
      <p:sp>
        <p:nvSpPr>
          <p:cNvPr id="39" name="Content Placeholder 4">
            <a:extLst>
              <a:ext uri="{FF2B5EF4-FFF2-40B4-BE49-F238E27FC236}">
                <a16:creationId xmlns:a16="http://schemas.microsoft.com/office/drawing/2014/main" id="{8F90BA52-ED8F-7744-B135-D2F22EC0C846}"/>
              </a:ext>
            </a:extLst>
          </p:cNvPr>
          <p:cNvSpPr>
            <a:spLocks noGrp="1"/>
          </p:cNvSpPr>
          <p:nvPr>
            <p:ph idx="15"/>
          </p:nvPr>
        </p:nvSpPr>
        <p:spPr>
          <a:xfrm>
            <a:off x="6713052" y="3932706"/>
            <a:ext cx="4088131" cy="1811014"/>
          </a:xfrm>
          <a:solidFill>
            <a:schemeClr val="bg1"/>
          </a:solidFill>
          <a:ln>
            <a:solidFill>
              <a:schemeClr val="bg1"/>
            </a:solidFill>
          </a:ln>
          <a:effectLst>
            <a:innerShdw blurRad="63500" dist="50800" dir="2700000">
              <a:prstClr val="black">
                <a:alpha val="50000"/>
              </a:prstClr>
            </a:innerShdw>
          </a:effectLst>
        </p:spPr>
        <p:txBody>
          <a:bodyPr>
            <a:normAutofit/>
          </a:bodyPr>
          <a:lstStyle/>
          <a:p>
            <a:r>
              <a:rPr lang="en-US" sz="2000" b="1" dirty="0">
                <a:effectLst>
                  <a:outerShdw blurRad="38100" dist="38100" dir="2700000" algn="tl">
                    <a:srgbClr val="000000">
                      <a:alpha val="43137"/>
                    </a:srgbClr>
                  </a:outerShdw>
                </a:effectLst>
              </a:rPr>
              <a:t>The confusion Matrix from the SVM and NAVE Bayes models will be used to measure the model's appropriateness using F1 Score, Precision, and Recall values.</a:t>
            </a:r>
          </a:p>
        </p:txBody>
      </p:sp>
      <p:sp>
        <p:nvSpPr>
          <p:cNvPr id="3" name="Date Placeholder 2">
            <a:extLst>
              <a:ext uri="{FF2B5EF4-FFF2-40B4-BE49-F238E27FC236}">
                <a16:creationId xmlns:a16="http://schemas.microsoft.com/office/drawing/2014/main" id="{DE0D9D39-4DE1-4E77-8802-B35DBFFF97A2}"/>
              </a:ext>
            </a:extLst>
          </p:cNvPr>
          <p:cNvSpPr>
            <a:spLocks noGrp="1"/>
          </p:cNvSpPr>
          <p:nvPr>
            <p:ph type="dt" sz="half" idx="10"/>
          </p:nvPr>
        </p:nvSpPr>
        <p:spPr>
          <a:xfrm>
            <a:off x="838200" y="6356350"/>
            <a:ext cx="2743200" cy="365125"/>
          </a:xfrm>
        </p:spPr>
        <p:txBody>
          <a:bodyPr/>
          <a:lstStyle/>
          <a:p>
            <a:fld id="{7E7E22D1-86BA-4FE3-8594-99C708DFC0E9}" type="datetime1">
              <a:rPr lang="en-US" smtClean="0"/>
              <a:t>3/25/2023</a:t>
            </a:fld>
            <a:endParaRPr lang="en-US" dirty="0"/>
          </a:p>
        </p:txBody>
      </p:sp>
      <p:sp>
        <p:nvSpPr>
          <p:cNvPr id="6" name="Footer Placeholder 5">
            <a:extLst>
              <a:ext uri="{FF2B5EF4-FFF2-40B4-BE49-F238E27FC236}">
                <a16:creationId xmlns:a16="http://schemas.microsoft.com/office/drawing/2014/main" id="{595F4C2B-CB37-4281-A527-07A09A21A053}"/>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sp>
        <p:nvSpPr>
          <p:cNvPr id="8" name="Content Placeholder 28">
            <a:extLst>
              <a:ext uri="{FF2B5EF4-FFF2-40B4-BE49-F238E27FC236}">
                <a16:creationId xmlns:a16="http://schemas.microsoft.com/office/drawing/2014/main" id="{0EF7E360-DB19-46E6-150B-E0A862F4FCB0}"/>
              </a:ext>
            </a:extLst>
          </p:cNvPr>
          <p:cNvSpPr txBox="1">
            <a:spLocks/>
          </p:cNvSpPr>
          <p:nvPr/>
        </p:nvSpPr>
        <p:spPr>
          <a:xfrm>
            <a:off x="1066800" y="751497"/>
            <a:ext cx="4114800" cy="383344"/>
          </a:xfrm>
          <a:prstGeom prst="rect">
            <a:avLst/>
          </a:prstGeom>
        </p:spPr>
        <p:txBody>
          <a:bodyPr vert="horz" lIns="91440" tIns="45720" rIns="91440" bIns="45720" rtlCol="0">
            <a:noAutofit/>
          </a:bodyPr>
          <a:lstStyle>
            <a:lvl1pPr marL="0" indent="0" algn="l" defTabSz="914400" rtl="0" eaLnBrk="1" latinLnBrk="0" hangingPunct="1">
              <a:lnSpc>
                <a:spcPts val="2200"/>
              </a:lnSpc>
              <a:spcBef>
                <a:spcPts val="1000"/>
              </a:spcBef>
              <a:buFont typeface="Arial" panose="020B0604020202020204" pitchFamily="34" charset="0"/>
              <a:buNone/>
              <a:defRPr sz="1800" kern="1200">
                <a:solidFill>
                  <a:schemeClr val="accent3">
                    <a:lumMod val="50000"/>
                  </a:schemeClr>
                </a:solidFill>
                <a:latin typeface="+mj-lt"/>
                <a:ea typeface="+mn-ea"/>
                <a:cs typeface="+mn-cs"/>
              </a:defRPr>
            </a:lvl1pPr>
            <a:lvl2pPr marL="4572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Solution</a:t>
            </a:r>
          </a:p>
        </p:txBody>
      </p:sp>
    </p:spTree>
    <p:extLst>
      <p:ext uri="{BB962C8B-B14F-4D97-AF65-F5344CB8AC3E}">
        <p14:creationId xmlns:p14="http://schemas.microsoft.com/office/powerpoint/2010/main" val="517045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Date Placeholder 15">
            <a:extLst>
              <a:ext uri="{FF2B5EF4-FFF2-40B4-BE49-F238E27FC236}">
                <a16:creationId xmlns:a16="http://schemas.microsoft.com/office/drawing/2014/main" id="{D0853325-76A7-4AEB-8F7F-CF0B2580773B}"/>
              </a:ext>
            </a:extLst>
          </p:cNvPr>
          <p:cNvSpPr>
            <a:spLocks noGrp="1"/>
          </p:cNvSpPr>
          <p:nvPr>
            <p:ph type="dt" sz="half" idx="10"/>
          </p:nvPr>
        </p:nvSpPr>
        <p:spPr>
          <a:xfrm>
            <a:off x="826935" y="6356350"/>
            <a:ext cx="2743200" cy="365125"/>
          </a:xfrm>
        </p:spPr>
        <p:txBody>
          <a:bodyPr/>
          <a:lstStyle/>
          <a:p>
            <a:fld id="{EAFCB47F-7B2F-420B-86BC-46D9D15A56D2}" type="datetime1">
              <a:rPr lang="en-US" smtClean="0">
                <a:solidFill>
                  <a:schemeClr val="bg1">
                    <a:lumMod val="75000"/>
                  </a:schemeClr>
                </a:solidFill>
              </a:rPr>
              <a:t>3/25/2023</a:t>
            </a:fld>
            <a:endParaRPr lang="en-US" dirty="0">
              <a:solidFill>
                <a:schemeClr val="bg1">
                  <a:lumMod val="75000"/>
                </a:schemeClr>
              </a:solidFill>
            </a:endParaRPr>
          </a:p>
        </p:txBody>
      </p:sp>
      <p:sp>
        <p:nvSpPr>
          <p:cNvPr id="17" name="Footer Placeholder 16">
            <a:extLst>
              <a:ext uri="{FF2B5EF4-FFF2-40B4-BE49-F238E27FC236}">
                <a16:creationId xmlns:a16="http://schemas.microsoft.com/office/drawing/2014/main" id="{A3CFEF10-F087-43D5-9B68-DA35850ED85E}"/>
              </a:ext>
            </a:extLst>
          </p:cNvPr>
          <p:cNvSpPr>
            <a:spLocks noGrp="1"/>
          </p:cNvSpPr>
          <p:nvPr>
            <p:ph type="ftr" sz="quarter" idx="11"/>
          </p:nvPr>
        </p:nvSpPr>
        <p:spPr>
          <a:xfrm>
            <a:off x="4027335" y="6356350"/>
            <a:ext cx="4114800" cy="365125"/>
          </a:xfrm>
        </p:spPr>
        <p:txBody>
          <a:bodyPr/>
          <a:lstStyle/>
          <a:p>
            <a:r>
              <a:rPr lang="en-US"/>
              <a:t>SVM AND NAÏVE BAYES</a:t>
            </a:r>
            <a:endParaRPr lang="en-US" dirty="0"/>
          </a:p>
        </p:txBody>
      </p:sp>
      <p:sp>
        <p:nvSpPr>
          <p:cNvPr id="18" name="Slide Number Placeholder 17">
            <a:extLst>
              <a:ext uri="{FF2B5EF4-FFF2-40B4-BE49-F238E27FC236}">
                <a16:creationId xmlns:a16="http://schemas.microsoft.com/office/drawing/2014/main" id="{782260B2-4C92-4B33-AF87-E5810D104DAD}"/>
              </a:ext>
            </a:extLst>
          </p:cNvPr>
          <p:cNvSpPr>
            <a:spLocks noGrp="1"/>
          </p:cNvSpPr>
          <p:nvPr>
            <p:ph type="sldNum" sz="quarter" idx="12"/>
          </p:nvPr>
        </p:nvSpPr>
        <p:spPr>
          <a:xfrm>
            <a:off x="8599335" y="6356350"/>
            <a:ext cx="2743200" cy="365125"/>
          </a:xfrm>
        </p:spPr>
        <p:txBody>
          <a:bodyPr/>
          <a:lstStyle/>
          <a:p>
            <a:fld id="{B5CEABB6-07DC-46E8-9B57-56EC44A396E5}" type="slidenum">
              <a:rPr lang="en-US" smtClean="0"/>
              <a:pPr/>
              <a:t>5</a:t>
            </a:fld>
            <a:endParaRPr lang="en-US" dirty="0"/>
          </a:p>
        </p:txBody>
      </p:sp>
      <p:pic>
        <p:nvPicPr>
          <p:cNvPr id="21" name="Picture 20" descr="Chart, box and whisker chart&#10;&#10;Description automatically generated">
            <a:extLst>
              <a:ext uri="{FF2B5EF4-FFF2-40B4-BE49-F238E27FC236}">
                <a16:creationId xmlns:a16="http://schemas.microsoft.com/office/drawing/2014/main" id="{42DB7F81-EA64-0C78-7760-A26224A913F9}"/>
              </a:ext>
            </a:extLst>
          </p:cNvPr>
          <p:cNvPicPr>
            <a:picLocks noChangeAspect="1"/>
          </p:cNvPicPr>
          <p:nvPr/>
        </p:nvPicPr>
        <p:blipFill>
          <a:blip r:embed="rId3"/>
          <a:stretch>
            <a:fillRect/>
          </a:stretch>
        </p:blipFill>
        <p:spPr>
          <a:xfrm>
            <a:off x="5090160" y="335280"/>
            <a:ext cx="6652591" cy="5974080"/>
          </a:xfrm>
          <a:prstGeom prst="rect">
            <a:avLst/>
          </a:prstGeom>
          <a:solidFill>
            <a:schemeClr val="bg1"/>
          </a:solidFill>
          <a:ln>
            <a:solidFill>
              <a:schemeClr val="bg1"/>
            </a:solidFill>
          </a:ln>
          <a:effectLst>
            <a:innerShdw blurRad="114300">
              <a:prstClr val="black"/>
            </a:innerShdw>
          </a:effectLst>
        </p:spPr>
      </p:pic>
      <p:sp>
        <p:nvSpPr>
          <p:cNvPr id="22" name="Title 32">
            <a:extLst>
              <a:ext uri="{FF2B5EF4-FFF2-40B4-BE49-F238E27FC236}">
                <a16:creationId xmlns:a16="http://schemas.microsoft.com/office/drawing/2014/main" id="{D69AC765-8D4D-EEB6-1462-F6F1DECA258F}"/>
              </a:ext>
            </a:extLst>
          </p:cNvPr>
          <p:cNvSpPr txBox="1">
            <a:spLocks/>
          </p:cNvSpPr>
          <p:nvPr/>
        </p:nvSpPr>
        <p:spPr>
          <a:xfrm>
            <a:off x="449249" y="1145365"/>
            <a:ext cx="4443664" cy="2545081"/>
          </a:xfrm>
          <a:prstGeom prst="rect">
            <a:avLst/>
          </a:prstGeom>
          <a:solidFill>
            <a:schemeClr val="bg1"/>
          </a:solidFill>
          <a:ln>
            <a:solidFill>
              <a:schemeClr val="bg1"/>
            </a:solidFill>
          </a:ln>
          <a:effectLst>
            <a:innerShdw blurRad="63500" dist="50800" dir="2700000">
              <a:prstClr val="black">
                <a:alpha val="50000"/>
              </a:prstClr>
            </a:innerShdw>
          </a:effectLst>
        </p:spPr>
        <p:style>
          <a:lnRef idx="1">
            <a:schemeClr val="accent6"/>
          </a:lnRef>
          <a:fillRef idx="2">
            <a:schemeClr val="accent6"/>
          </a:fillRef>
          <a:effectRef idx="1">
            <a:schemeClr val="accent6"/>
          </a:effectRef>
          <a:fontRef idx="minor">
            <a:schemeClr val="dk1"/>
          </a:fontRef>
        </p:style>
        <p:txBody>
          <a:bodyPr vert="horz" lIns="91440" tIns="45720" rIns="91440" bIns="45720" rtlCol="0" anchor="ctr" anchorCtr="0">
            <a:normAutofit/>
          </a:bodyPr>
          <a:lstStyle>
            <a:lvl1pPr algn="ctr"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l"/>
            <a:r>
              <a:rPr lang="en-US" sz="2800" dirty="0">
                <a:effectLst>
                  <a:outerShdw blurRad="38100" dist="38100" dir="2700000" algn="tl">
                    <a:srgbClr val="000000">
                      <a:alpha val="43137"/>
                    </a:srgbClr>
                  </a:outerShdw>
                </a:effectLst>
              </a:rPr>
              <a:t>Outliers: A considerable number of outliers exist. Outliers exist in several independent variables, including ALP, ALT, AST, BIL, CREA, and GGT.</a:t>
            </a:r>
          </a:p>
        </p:txBody>
      </p:sp>
      <p:sp>
        <p:nvSpPr>
          <p:cNvPr id="23" name="Title 32">
            <a:extLst>
              <a:ext uri="{FF2B5EF4-FFF2-40B4-BE49-F238E27FC236}">
                <a16:creationId xmlns:a16="http://schemas.microsoft.com/office/drawing/2014/main" id="{B3EDDA9F-2AF0-DDEB-52A8-D933E0588E74}"/>
              </a:ext>
            </a:extLst>
          </p:cNvPr>
          <p:cNvSpPr txBox="1">
            <a:spLocks/>
          </p:cNvSpPr>
          <p:nvPr/>
        </p:nvSpPr>
        <p:spPr>
          <a:xfrm>
            <a:off x="437984" y="4028712"/>
            <a:ext cx="4443664" cy="2235880"/>
          </a:xfrm>
          <a:prstGeom prst="rect">
            <a:avLst/>
          </a:prstGeom>
          <a:solidFill>
            <a:schemeClr val="bg1"/>
          </a:solidFill>
          <a:ln>
            <a:solidFill>
              <a:schemeClr val="bg1"/>
            </a:solidFill>
          </a:ln>
          <a:effectLst>
            <a:innerShdw blurRad="63500" dist="50800" dir="2700000">
              <a:prstClr val="black">
                <a:alpha val="50000"/>
              </a:prstClr>
            </a:innerShdw>
          </a:effectLst>
        </p:spPr>
        <p:style>
          <a:lnRef idx="1">
            <a:schemeClr val="accent6"/>
          </a:lnRef>
          <a:fillRef idx="2">
            <a:schemeClr val="accent6"/>
          </a:fillRef>
          <a:effectRef idx="1">
            <a:schemeClr val="accent6"/>
          </a:effectRef>
          <a:fontRef idx="minor">
            <a:schemeClr val="dk1"/>
          </a:fontRef>
        </p:style>
        <p:txBody>
          <a:bodyPr vert="horz" lIns="91440" tIns="45720" rIns="91440" bIns="45720" rtlCol="0" anchor="ctr" anchorCtr="0">
            <a:normAutofit/>
          </a:bodyPr>
          <a:lstStyle>
            <a:lvl1pPr algn="ctr"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l"/>
            <a:r>
              <a:rPr lang="en-US" sz="2800" dirty="0">
                <a:effectLst>
                  <a:outerShdw blurRad="38100" dist="38100" dir="2700000" algn="tl">
                    <a:srgbClr val="000000">
                      <a:alpha val="43137"/>
                    </a:srgbClr>
                  </a:outerShdw>
                </a:effectLst>
              </a:rPr>
              <a:t>Uneven distribution. The median line is not in the Centre of the boxplot of the independent variables. this show that it is skewed</a:t>
            </a:r>
          </a:p>
        </p:txBody>
      </p:sp>
      <p:sp>
        <p:nvSpPr>
          <p:cNvPr id="26" name="TextBox 25">
            <a:extLst>
              <a:ext uri="{FF2B5EF4-FFF2-40B4-BE49-F238E27FC236}">
                <a16:creationId xmlns:a16="http://schemas.microsoft.com/office/drawing/2014/main" id="{D975B69B-EBCD-879F-7FEF-CD1DA78660FF}"/>
              </a:ext>
            </a:extLst>
          </p:cNvPr>
          <p:cNvSpPr txBox="1"/>
          <p:nvPr/>
        </p:nvSpPr>
        <p:spPr>
          <a:xfrm>
            <a:off x="761825" y="222324"/>
            <a:ext cx="3795981" cy="584775"/>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a:spAutoFit/>
          </a:bodyPr>
          <a:lstStyle/>
          <a:p>
            <a:pPr algn="ctr"/>
            <a:r>
              <a:rPr lang="en-CA" sz="3200" b="1" dirty="0">
                <a:solidFill>
                  <a:schemeClr val="accent3">
                    <a:lumMod val="50000"/>
                  </a:schemeClr>
                </a:solidFill>
                <a:effectLst>
                  <a:outerShdw blurRad="38100" dist="38100" dir="2700000" algn="tl">
                    <a:srgbClr val="000000">
                      <a:alpha val="43137"/>
                    </a:srgbClr>
                  </a:outerShdw>
                </a:effectLst>
              </a:rPr>
              <a:t>Boxplot</a:t>
            </a:r>
          </a:p>
        </p:txBody>
      </p:sp>
    </p:spTree>
    <p:extLst>
      <p:ext uri="{BB962C8B-B14F-4D97-AF65-F5344CB8AC3E}">
        <p14:creationId xmlns:p14="http://schemas.microsoft.com/office/powerpoint/2010/main" val="2114420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E02808E2-CED6-4042-B4A7-74D40168FFC5}"/>
              </a:ext>
            </a:extLst>
          </p:cNvPr>
          <p:cNvPicPr>
            <a:picLocks noGrp="1" noChangeAspect="1"/>
          </p:cNvPicPr>
          <p:nvPr>
            <p:ph type="pic" sz="quarter" idx="14"/>
          </p:nvPr>
        </p:nvPicPr>
        <p:blipFill>
          <a:blip r:embed="rId2">
            <a:extLst>
              <a:ext uri="{837473B0-CC2E-450A-ABE3-18F120FF3D39}">
                <a1611:picAttrSrcUrl xmlns:a1611="http://schemas.microsoft.com/office/drawing/2016/11/main" r:id="rId3"/>
              </a:ext>
            </a:extLst>
          </a:blip>
          <a:srcRect/>
          <a:stretch/>
        </p:blipFill>
        <p:spPr>
          <a:xfrm>
            <a:off x="-853440" y="-1176230"/>
            <a:ext cx="14401800" cy="8961120"/>
          </a:xfrm>
        </p:spPr>
      </p:pic>
      <p:sp>
        <p:nvSpPr>
          <p:cNvPr id="4" name="Date Placeholder 3">
            <a:extLst>
              <a:ext uri="{FF2B5EF4-FFF2-40B4-BE49-F238E27FC236}">
                <a16:creationId xmlns:a16="http://schemas.microsoft.com/office/drawing/2014/main" id="{F3F2DE98-C429-4715-BA3C-5D6C820084AB}"/>
              </a:ext>
            </a:extLst>
          </p:cNvPr>
          <p:cNvSpPr>
            <a:spLocks noGrp="1"/>
          </p:cNvSpPr>
          <p:nvPr>
            <p:ph type="dt" sz="half" idx="10"/>
          </p:nvPr>
        </p:nvSpPr>
        <p:spPr>
          <a:xfrm>
            <a:off x="838200" y="7086599"/>
            <a:ext cx="2743200" cy="365125"/>
          </a:xfrm>
        </p:spPr>
        <p:txBody>
          <a:bodyPr/>
          <a:lstStyle/>
          <a:p>
            <a:fld id="{D6EF848A-3472-4ECD-B689-0C6B6437D481}" type="datetime1">
              <a:rPr lang="en-US" b="1" smtClean="0"/>
              <a:t>3/25/2023</a:t>
            </a:fld>
            <a:endParaRPr lang="en-US" b="1" dirty="0"/>
          </a:p>
        </p:txBody>
      </p:sp>
      <p:sp>
        <p:nvSpPr>
          <p:cNvPr id="5" name="Footer Placeholder 4">
            <a:extLst>
              <a:ext uri="{FF2B5EF4-FFF2-40B4-BE49-F238E27FC236}">
                <a16:creationId xmlns:a16="http://schemas.microsoft.com/office/drawing/2014/main" id="{C2EB2A80-0DA3-4033-A669-A7896142852E}"/>
              </a:ext>
            </a:extLst>
          </p:cNvPr>
          <p:cNvSpPr>
            <a:spLocks noGrp="1"/>
          </p:cNvSpPr>
          <p:nvPr>
            <p:ph type="ftr" sz="quarter" idx="11"/>
          </p:nvPr>
        </p:nvSpPr>
        <p:spPr>
          <a:xfrm>
            <a:off x="4038600" y="7086600"/>
            <a:ext cx="4114800" cy="365125"/>
          </a:xfrm>
        </p:spPr>
        <p:txBody>
          <a:bodyPr/>
          <a:lstStyle/>
          <a:p>
            <a:r>
              <a:rPr lang="en-US" b="1" dirty="0"/>
              <a:t>SVM AND NAÏVE BAYES</a:t>
            </a:r>
          </a:p>
        </p:txBody>
      </p:sp>
      <p:sp>
        <p:nvSpPr>
          <p:cNvPr id="7" name="Slide Number Placeholder 6">
            <a:extLst>
              <a:ext uri="{FF2B5EF4-FFF2-40B4-BE49-F238E27FC236}">
                <a16:creationId xmlns:a16="http://schemas.microsoft.com/office/drawing/2014/main" id="{933AD4D1-035C-4B0B-8CCF-210BA5D594D7}"/>
              </a:ext>
            </a:extLst>
          </p:cNvPr>
          <p:cNvSpPr>
            <a:spLocks noGrp="1"/>
          </p:cNvSpPr>
          <p:nvPr>
            <p:ph type="sldNum" sz="quarter" idx="12"/>
          </p:nvPr>
        </p:nvSpPr>
        <p:spPr>
          <a:xfrm>
            <a:off x="10424160" y="7010398"/>
            <a:ext cx="2743200" cy="365125"/>
          </a:xfrm>
        </p:spPr>
        <p:txBody>
          <a:bodyPr/>
          <a:lstStyle/>
          <a:p>
            <a:pPr algn="ctr"/>
            <a:fld id="{B5CEABB6-07DC-46E8-9B57-56EC44A396E5}" type="slidenum">
              <a:rPr lang="en-US" b="1" smtClean="0"/>
              <a:pPr algn="ctr"/>
              <a:t>6</a:t>
            </a:fld>
            <a:endParaRPr lang="en-US" b="1" dirty="0"/>
          </a:p>
        </p:txBody>
      </p:sp>
      <p:pic>
        <p:nvPicPr>
          <p:cNvPr id="14" name="Picture 13" descr="Calendar&#10;&#10;Description automatically generated">
            <a:extLst>
              <a:ext uri="{FF2B5EF4-FFF2-40B4-BE49-F238E27FC236}">
                <a16:creationId xmlns:a16="http://schemas.microsoft.com/office/drawing/2014/main" id="{E87CE653-1B1D-B7A7-0F92-456C3668ABCB}"/>
              </a:ext>
            </a:extLst>
          </p:cNvPr>
          <p:cNvPicPr>
            <a:picLocks noChangeAspect="1"/>
          </p:cNvPicPr>
          <p:nvPr/>
        </p:nvPicPr>
        <p:blipFill>
          <a:blip r:embed="rId4"/>
          <a:stretch>
            <a:fillRect/>
          </a:stretch>
        </p:blipFill>
        <p:spPr>
          <a:xfrm>
            <a:off x="2781300" y="823889"/>
            <a:ext cx="6286500" cy="5853430"/>
          </a:xfrm>
          <a:prstGeom prst="rect">
            <a:avLst/>
          </a:prstGeom>
          <a:effectLst>
            <a:innerShdw blurRad="114300">
              <a:prstClr val="black"/>
            </a:innerShdw>
          </a:effectLst>
        </p:spPr>
      </p:pic>
      <p:sp>
        <p:nvSpPr>
          <p:cNvPr id="20" name="TextBox 19">
            <a:extLst>
              <a:ext uri="{FF2B5EF4-FFF2-40B4-BE49-F238E27FC236}">
                <a16:creationId xmlns:a16="http://schemas.microsoft.com/office/drawing/2014/main" id="{F465ECCA-7DA8-31BF-1700-DD478A09AAE5}"/>
              </a:ext>
            </a:extLst>
          </p:cNvPr>
          <p:cNvSpPr txBox="1"/>
          <p:nvPr/>
        </p:nvSpPr>
        <p:spPr>
          <a:xfrm>
            <a:off x="-434340" y="1673114"/>
            <a:ext cx="2880360" cy="1631216"/>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The weighted average precision value is 90%. It is highly suitable for predicting 0=Blood Donor up to 97%.</a:t>
            </a:r>
            <a:endParaRPr lang="en-CA" sz="2000" b="1" dirty="0">
              <a:effectLst>
                <a:outerShdw blurRad="38100" dist="38100" dir="2700000" algn="tl">
                  <a:srgbClr val="000000">
                    <a:alpha val="43137"/>
                  </a:srgbClr>
                </a:outerShdw>
              </a:effectLst>
            </a:endParaRPr>
          </a:p>
        </p:txBody>
      </p:sp>
      <p:sp>
        <p:nvSpPr>
          <p:cNvPr id="21" name="TextBox 20">
            <a:extLst>
              <a:ext uri="{FF2B5EF4-FFF2-40B4-BE49-F238E27FC236}">
                <a16:creationId xmlns:a16="http://schemas.microsoft.com/office/drawing/2014/main" id="{41E6921D-6F42-4897-DFB8-72280E786539}"/>
              </a:ext>
            </a:extLst>
          </p:cNvPr>
          <p:cNvSpPr txBox="1"/>
          <p:nvPr/>
        </p:nvSpPr>
        <p:spPr>
          <a:xfrm>
            <a:off x="-403860" y="3518024"/>
            <a:ext cx="2849880" cy="1631216"/>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The weighted average Recall value is 93%. The recall predicts 0=Blood Donor with 99% accuracy.</a:t>
            </a:r>
            <a:endParaRPr lang="en-CA" sz="2000" b="1" dirty="0">
              <a:effectLst>
                <a:outerShdw blurRad="38100" dist="38100" dir="2700000" algn="tl">
                  <a:srgbClr val="000000">
                    <a:alpha val="43137"/>
                  </a:srgbClr>
                </a:outerShdw>
              </a:effectLst>
            </a:endParaRPr>
          </a:p>
        </p:txBody>
      </p:sp>
      <p:sp>
        <p:nvSpPr>
          <p:cNvPr id="22" name="TextBox 21">
            <a:extLst>
              <a:ext uri="{FF2B5EF4-FFF2-40B4-BE49-F238E27FC236}">
                <a16:creationId xmlns:a16="http://schemas.microsoft.com/office/drawing/2014/main" id="{52C15971-83FA-F5F9-270A-FC632F8EA4F4}"/>
              </a:ext>
            </a:extLst>
          </p:cNvPr>
          <p:cNvSpPr txBox="1"/>
          <p:nvPr/>
        </p:nvSpPr>
        <p:spPr>
          <a:xfrm>
            <a:off x="-419100" y="5353880"/>
            <a:ext cx="2880360" cy="1323439"/>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It has a 92% F1-score. It has a 98% accuracy in predicting 0=Blood Donor. </a:t>
            </a:r>
            <a:endParaRPr lang="en-CA" sz="2000" b="1" dirty="0">
              <a:effectLst>
                <a:outerShdw blurRad="38100" dist="38100" dir="2700000" algn="tl">
                  <a:srgbClr val="000000">
                    <a:alpha val="43137"/>
                  </a:srgbClr>
                </a:outerShdw>
              </a:effectLst>
            </a:endParaRPr>
          </a:p>
        </p:txBody>
      </p:sp>
      <p:sp>
        <p:nvSpPr>
          <p:cNvPr id="23" name="TextBox 22">
            <a:extLst>
              <a:ext uri="{FF2B5EF4-FFF2-40B4-BE49-F238E27FC236}">
                <a16:creationId xmlns:a16="http://schemas.microsoft.com/office/drawing/2014/main" id="{C08FEED2-C7AA-3388-0A1D-919C8DB50FB0}"/>
              </a:ext>
            </a:extLst>
          </p:cNvPr>
          <p:cNvSpPr txBox="1"/>
          <p:nvPr/>
        </p:nvSpPr>
        <p:spPr>
          <a:xfrm>
            <a:off x="9387840" y="5346268"/>
            <a:ext cx="3939540" cy="1323439"/>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With an F1-score of 88%. It can predict 0=Blood Donor with 94% accuracy and 3=Cirrhosis with 80% accuracy.</a:t>
            </a:r>
            <a:endParaRPr lang="en-CA" sz="2000" b="1" dirty="0">
              <a:effectLst>
                <a:outerShdw blurRad="38100" dist="38100" dir="2700000" algn="tl">
                  <a:srgbClr val="000000">
                    <a:alpha val="43137"/>
                  </a:srgbClr>
                </a:outerShdw>
              </a:effectLst>
            </a:endParaRPr>
          </a:p>
        </p:txBody>
      </p:sp>
      <p:sp>
        <p:nvSpPr>
          <p:cNvPr id="24" name="TextBox 23">
            <a:extLst>
              <a:ext uri="{FF2B5EF4-FFF2-40B4-BE49-F238E27FC236}">
                <a16:creationId xmlns:a16="http://schemas.microsoft.com/office/drawing/2014/main" id="{BC31BA3A-68E2-C34E-A09D-F4C32EFACF9D}"/>
              </a:ext>
            </a:extLst>
          </p:cNvPr>
          <p:cNvSpPr txBox="1"/>
          <p:nvPr/>
        </p:nvSpPr>
        <p:spPr>
          <a:xfrm>
            <a:off x="9372600" y="3671912"/>
            <a:ext cx="3954780" cy="1323439"/>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It has a weighted average recall of 86%, with an accuracy of 91% in predicting 0=Blood Donor and 80% in predicting 3=Cirrhosis.</a:t>
            </a:r>
            <a:endParaRPr lang="en-CA" sz="2000" b="1" dirty="0">
              <a:effectLst>
                <a:outerShdw blurRad="38100" dist="38100" dir="2700000" algn="tl">
                  <a:srgbClr val="000000">
                    <a:alpha val="43137"/>
                  </a:srgbClr>
                </a:outerShdw>
              </a:effectLst>
            </a:endParaRPr>
          </a:p>
        </p:txBody>
      </p:sp>
      <p:sp>
        <p:nvSpPr>
          <p:cNvPr id="25" name="TextBox 24">
            <a:extLst>
              <a:ext uri="{FF2B5EF4-FFF2-40B4-BE49-F238E27FC236}">
                <a16:creationId xmlns:a16="http://schemas.microsoft.com/office/drawing/2014/main" id="{9417C1EE-1757-F359-44DF-3CBFD49DEE05}"/>
              </a:ext>
            </a:extLst>
          </p:cNvPr>
          <p:cNvSpPr txBox="1"/>
          <p:nvPr/>
        </p:nvSpPr>
        <p:spPr>
          <a:xfrm>
            <a:off x="9372600" y="1673114"/>
            <a:ext cx="3954780" cy="1631216"/>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It has a precision value of 91% in the weighted average. It is most accurate in predicting 0=Blood Donor up to 97% and less accuracy in predicting 3=Cirrhosis at 80%.</a:t>
            </a:r>
            <a:endParaRPr lang="en-CA" sz="2000" b="1" dirty="0">
              <a:effectLst>
                <a:outerShdw blurRad="38100" dist="38100" dir="2700000" algn="tl">
                  <a:srgbClr val="000000">
                    <a:alpha val="43137"/>
                  </a:srgbClr>
                </a:outerShdw>
              </a:effectLst>
            </a:endParaRPr>
          </a:p>
        </p:txBody>
      </p:sp>
      <p:sp>
        <p:nvSpPr>
          <p:cNvPr id="27" name="TextBox 26">
            <a:extLst>
              <a:ext uri="{FF2B5EF4-FFF2-40B4-BE49-F238E27FC236}">
                <a16:creationId xmlns:a16="http://schemas.microsoft.com/office/drawing/2014/main" id="{2C724302-0B4E-E2B8-C12C-9A422943EC8B}"/>
              </a:ext>
            </a:extLst>
          </p:cNvPr>
          <p:cNvSpPr txBox="1"/>
          <p:nvPr/>
        </p:nvSpPr>
        <p:spPr>
          <a:xfrm>
            <a:off x="-274320" y="982388"/>
            <a:ext cx="2621280" cy="369332"/>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pPr algn="ctr"/>
            <a:r>
              <a:rPr lang="en-CA" b="1" dirty="0">
                <a:solidFill>
                  <a:schemeClr val="accent3">
                    <a:lumMod val="50000"/>
                  </a:schemeClr>
                </a:solidFill>
                <a:effectLst>
                  <a:outerShdw blurRad="38100" dist="38100" dir="2700000" algn="tl">
                    <a:srgbClr val="000000">
                      <a:alpha val="43137"/>
                    </a:srgbClr>
                  </a:outerShdw>
                </a:effectLst>
              </a:rPr>
              <a:t>SVM MODEL</a:t>
            </a:r>
          </a:p>
        </p:txBody>
      </p:sp>
      <p:sp>
        <p:nvSpPr>
          <p:cNvPr id="28" name="TextBox 27">
            <a:extLst>
              <a:ext uri="{FF2B5EF4-FFF2-40B4-BE49-F238E27FC236}">
                <a16:creationId xmlns:a16="http://schemas.microsoft.com/office/drawing/2014/main" id="{B86CAD0C-4813-B73E-4E58-527DFCBB99A5}"/>
              </a:ext>
            </a:extLst>
          </p:cNvPr>
          <p:cNvSpPr txBox="1"/>
          <p:nvPr/>
        </p:nvSpPr>
        <p:spPr>
          <a:xfrm>
            <a:off x="10008870" y="1013797"/>
            <a:ext cx="2842260" cy="369332"/>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pPr algn="ctr"/>
            <a:r>
              <a:rPr lang="en-US" sz="1800" b="1" dirty="0">
                <a:solidFill>
                  <a:schemeClr val="accent3">
                    <a:lumMod val="50000"/>
                  </a:schemeClr>
                </a:solidFill>
                <a:effectLst>
                  <a:outerShdw blurRad="38100" dist="38100" dir="2700000" algn="tl">
                    <a:srgbClr val="000000">
                      <a:alpha val="43137"/>
                    </a:srgbClr>
                  </a:outerShdw>
                </a:effectLst>
              </a:rPr>
              <a:t>NAÏVE BAYES MODEL</a:t>
            </a:r>
            <a:endParaRPr lang="en-CA" b="1" dirty="0">
              <a:solidFill>
                <a:schemeClr val="accent3">
                  <a:lumMod val="50000"/>
                </a:schemeClr>
              </a:solidFill>
              <a:effectLst>
                <a:outerShdw blurRad="38100" dist="38100" dir="2700000" algn="tl">
                  <a:srgbClr val="000000">
                    <a:alpha val="43137"/>
                  </a:srgbClr>
                </a:outerShdw>
              </a:effectLst>
            </a:endParaRPr>
          </a:p>
        </p:txBody>
      </p:sp>
      <p:sp>
        <p:nvSpPr>
          <p:cNvPr id="30" name="TextBox 29">
            <a:extLst>
              <a:ext uri="{FF2B5EF4-FFF2-40B4-BE49-F238E27FC236}">
                <a16:creationId xmlns:a16="http://schemas.microsoft.com/office/drawing/2014/main" id="{93EED64D-13D5-0C9A-54DE-C590046B5C42}"/>
              </a:ext>
            </a:extLst>
          </p:cNvPr>
          <p:cNvSpPr txBox="1"/>
          <p:nvPr/>
        </p:nvSpPr>
        <p:spPr>
          <a:xfrm>
            <a:off x="1539240" y="-441932"/>
            <a:ext cx="9890760" cy="1015663"/>
          </a:xfrm>
          <a:prstGeom prst="rect">
            <a:avLst/>
          </a:prstGeom>
          <a:solidFill>
            <a:schemeClr val="bg1"/>
          </a:solidFill>
          <a:ln>
            <a:solidFill>
              <a:schemeClr val="accent6">
                <a:lumMod val="10000"/>
                <a:lumOff val="90000"/>
              </a:schemeClr>
            </a:solidFill>
          </a:ln>
          <a:effectLst>
            <a:innerShdw blurRad="63500" dist="50800" dir="2700000">
              <a:prstClr val="black">
                <a:alpha val="50000"/>
              </a:prstClr>
            </a:innerShdw>
          </a:effectLst>
        </p:spPr>
        <p:txBody>
          <a:bodyPr wrap="square" rtlCol="0">
            <a:spAutoFit/>
          </a:bodyPr>
          <a:lstStyle/>
          <a:p>
            <a:pPr algn="ctr"/>
            <a:r>
              <a:rPr lang="en-US" sz="2000" b="1" dirty="0">
                <a:solidFill>
                  <a:schemeClr val="tx2">
                    <a:lumMod val="75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rPr>
              <a:t>The confusion matrix, as seen in the results, is the output of the model's performance based on the test data (HCV dataset.)The confusion matrix is utilized to generate our Precision, Recall, and F1 statistics (HCV dataset. below)</a:t>
            </a:r>
            <a:endParaRPr lang="en-CA" sz="2000" b="1" dirty="0">
              <a:solidFill>
                <a:schemeClr val="tx2">
                  <a:lumMod val="75000"/>
                </a:schemeClr>
              </a:solidFill>
              <a:effectLst>
                <a:outerShdw blurRad="38100" dist="38100" dir="2700000" algn="tl">
                  <a:srgbClr val="000000">
                    <a:alpha val="43137"/>
                  </a:srgbClr>
                </a:outerShdw>
              </a:effectLst>
            </a:endParaRPr>
          </a:p>
        </p:txBody>
      </p:sp>
      <p:sp>
        <p:nvSpPr>
          <p:cNvPr id="31" name="TextBox 30">
            <a:extLst>
              <a:ext uri="{FF2B5EF4-FFF2-40B4-BE49-F238E27FC236}">
                <a16:creationId xmlns:a16="http://schemas.microsoft.com/office/drawing/2014/main" id="{37297E11-72A9-CA90-C298-9ED393396C1D}"/>
              </a:ext>
            </a:extLst>
          </p:cNvPr>
          <p:cNvSpPr txBox="1"/>
          <p:nvPr/>
        </p:nvSpPr>
        <p:spPr>
          <a:xfrm>
            <a:off x="-259080" y="-964534"/>
            <a:ext cx="6606540" cy="369332"/>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pPr algn="ctr"/>
            <a:r>
              <a:rPr kumimoji="0" lang="en-US" altLang="en-US" b="1" i="0" u="none" strike="noStrike" cap="none" normalizeH="0" baseline="0" dirty="0">
                <a:ln>
                  <a:noFill/>
                </a:ln>
                <a:solidFill>
                  <a:schemeClr val="accent3">
                    <a:lumMod val="50000"/>
                  </a:schemeClr>
                </a:solidFill>
                <a:effectLst>
                  <a:outerShdw blurRad="38100" dist="38100" dir="2700000" algn="tl">
                    <a:srgbClr val="000000">
                      <a:alpha val="43137"/>
                    </a:srgbClr>
                  </a:outerShdw>
                </a:effectLst>
                <a:latin typeface="Arial Unicode MS"/>
                <a:ea typeface="Times New Roman" panose="02020603050405020304" pitchFamily="18" charset="0"/>
                <a:cs typeface="Courier New" panose="02070309020205020404" pitchFamily="49" charset="0"/>
              </a:rPr>
              <a:t>CONFUSION MATRIX/CLASSIFICATION REPORT</a:t>
            </a:r>
            <a:endParaRPr lang="en-CA" b="1" dirty="0">
              <a:solidFill>
                <a:schemeClr val="accent3">
                  <a:lumMod val="5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21843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294-49A0-4C63-A7D7-E3BF9E591F59}"/>
              </a:ext>
            </a:extLst>
          </p:cNvPr>
          <p:cNvSpPr>
            <a:spLocks noGrp="1"/>
          </p:cNvSpPr>
          <p:nvPr>
            <p:ph type="title"/>
          </p:nvPr>
        </p:nvSpPr>
        <p:spPr>
          <a:xfrm>
            <a:off x="838200" y="172308"/>
            <a:ext cx="10515600" cy="793330"/>
          </a:xfrm>
          <a:solidFill>
            <a:schemeClr val="bg1"/>
          </a:solidFill>
          <a:ln>
            <a:solidFill>
              <a:schemeClr val="bg1"/>
            </a:solidFill>
          </a:ln>
          <a:effectLst>
            <a:innerShdw blurRad="63500" dist="50800" dir="2700000">
              <a:prstClr val="black">
                <a:alpha val="50000"/>
              </a:prstClr>
            </a:innerShdw>
          </a:effectLst>
        </p:spPr>
        <p:txBody>
          <a:bodyPr>
            <a:normAutofit fontScale="90000"/>
          </a:bodyPr>
          <a:lstStyle/>
          <a:p>
            <a:pPr algn="ctr"/>
            <a:r>
              <a:rPr lang="en-US" sz="3200" b="1" dirty="0">
                <a:solidFill>
                  <a:schemeClr val="accent3">
                    <a:lumMod val="50000"/>
                  </a:schemeClr>
                </a:solidFill>
                <a:effectLst>
                  <a:outerShdw blurRad="38100" dist="38100" dir="2700000" algn="tl">
                    <a:srgbClr val="000000">
                      <a:alpha val="43137"/>
                    </a:srgbClr>
                  </a:outerShdw>
                </a:effectLst>
              </a:rPr>
              <a:t>RECOMMENDATION</a:t>
            </a:r>
            <a:br>
              <a:rPr lang="en-US" sz="3200" b="1" dirty="0">
                <a:effectLst>
                  <a:outerShdw blurRad="38100" dist="38100" dir="2700000" algn="tl">
                    <a:srgbClr val="000000">
                      <a:alpha val="43137"/>
                    </a:srgbClr>
                  </a:outerShdw>
                </a:effectLst>
              </a:rPr>
            </a:br>
            <a:r>
              <a:rPr lang="en-US" sz="2400" dirty="0">
                <a:effectLst>
                  <a:outerShdw blurRad="38100" dist="38100" dir="2700000" algn="tl">
                    <a:srgbClr val="000000">
                      <a:alpha val="43137"/>
                    </a:srgbClr>
                  </a:outerShdw>
                </a:effectLst>
              </a:rPr>
              <a:t>I recommend SVM model for the following reasons:</a:t>
            </a:r>
          </a:p>
        </p:txBody>
      </p:sp>
      <p:sp>
        <p:nvSpPr>
          <p:cNvPr id="34" name="Text Placeholder 31">
            <a:extLst>
              <a:ext uri="{FF2B5EF4-FFF2-40B4-BE49-F238E27FC236}">
                <a16:creationId xmlns:a16="http://schemas.microsoft.com/office/drawing/2014/main" id="{7FB66D8F-42FB-4D6F-B5C7-E8A2704C4D5D}"/>
              </a:ext>
            </a:extLst>
          </p:cNvPr>
          <p:cNvSpPr txBox="1">
            <a:spLocks/>
          </p:cNvSpPr>
          <p:nvPr/>
        </p:nvSpPr>
        <p:spPr>
          <a:xfrm>
            <a:off x="6096000" y="1790710"/>
            <a:ext cx="5634950" cy="1678943"/>
          </a:xfrm>
          <a:prstGeom prst="rect">
            <a:avLst/>
          </a:prstGeom>
          <a:solidFill>
            <a:schemeClr val="bg1"/>
          </a:solidFill>
          <a:ln w="12700">
            <a:solidFill>
              <a:schemeClr val="bg1"/>
            </a:solidFill>
          </a:ln>
          <a:effectLst>
            <a:innerShdw blurRad="63500" dist="50800" dir="2700000">
              <a:prstClr val="black">
                <a:alpha val="50000"/>
              </a:prstClr>
            </a:innerShdw>
          </a:effectLst>
        </p:spPr>
        <p:txBody>
          <a:bodyPr vert="horz" lIns="0" tIns="182880" rIns="0" bIns="0" rtlCol="0" anchor="t" anchorCtr="0">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effectLst>
                  <a:outerShdw blurRad="38100" dist="38100" dir="2700000" algn="tl">
                    <a:srgbClr val="000000">
                      <a:alpha val="43137"/>
                    </a:srgbClr>
                  </a:outerShdw>
                </a:effectLst>
              </a:rPr>
              <a:t>2.  Comparing values for weighted-avg of their Accuracy (on recall), SVM has 93% while Naive Bays has 86%, As a result of this outcome of both model, I will recommend SVM model</a:t>
            </a:r>
            <a:endParaRPr lang="en-ZA" sz="2000" b="1" dirty="0">
              <a:effectLst>
                <a:outerShdw blurRad="38100" dist="38100" dir="2700000" algn="tl">
                  <a:srgbClr val="000000">
                    <a:alpha val="43137"/>
                  </a:srgbClr>
                </a:outerShdw>
              </a:effectLst>
            </a:endParaRPr>
          </a:p>
        </p:txBody>
      </p:sp>
      <p:sp>
        <p:nvSpPr>
          <p:cNvPr id="33" name="Date Placeholder 32">
            <a:extLst>
              <a:ext uri="{FF2B5EF4-FFF2-40B4-BE49-F238E27FC236}">
                <a16:creationId xmlns:a16="http://schemas.microsoft.com/office/drawing/2014/main" id="{AD31A2EC-F9FA-4DBE-9604-5ED18D71ED61}"/>
              </a:ext>
            </a:extLst>
          </p:cNvPr>
          <p:cNvSpPr>
            <a:spLocks noGrp="1"/>
          </p:cNvSpPr>
          <p:nvPr>
            <p:ph type="dt" sz="half" idx="10"/>
          </p:nvPr>
        </p:nvSpPr>
        <p:spPr>
          <a:xfrm>
            <a:off x="838200" y="6356350"/>
            <a:ext cx="2743200" cy="365125"/>
          </a:xfrm>
        </p:spPr>
        <p:txBody>
          <a:bodyPr/>
          <a:lstStyle/>
          <a:p>
            <a:fld id="{632F0E30-C091-444E-9828-F5F1353F42BF}" type="datetime1">
              <a:rPr lang="en-US" smtClean="0"/>
              <a:t>3/25/2023</a:t>
            </a:fld>
            <a:endParaRPr lang="en-US" dirty="0"/>
          </a:p>
        </p:txBody>
      </p:sp>
      <p:sp>
        <p:nvSpPr>
          <p:cNvPr id="3" name="Footer Placeholder 2">
            <a:extLst>
              <a:ext uri="{FF2B5EF4-FFF2-40B4-BE49-F238E27FC236}">
                <a16:creationId xmlns:a16="http://schemas.microsoft.com/office/drawing/2014/main" id="{BA35BD6B-402B-4987-9FCE-9A6924EE2F00}"/>
              </a:ext>
            </a:extLst>
          </p:cNvPr>
          <p:cNvSpPr>
            <a:spLocks noGrp="1"/>
          </p:cNvSpPr>
          <p:nvPr>
            <p:ph type="ftr" sz="quarter" idx="11"/>
          </p:nvPr>
        </p:nvSpPr>
        <p:spPr>
          <a:xfrm>
            <a:off x="4038600" y="6356350"/>
            <a:ext cx="4114800" cy="365125"/>
          </a:xfrm>
        </p:spPr>
        <p:txBody>
          <a:bodyPr/>
          <a:lstStyle/>
          <a:p>
            <a:r>
              <a:rPr lang="en-ZA"/>
              <a:t>SVM AND NAÏVE BAYES</a:t>
            </a:r>
            <a:endParaRPr lang="en-ZA" dirty="0"/>
          </a:p>
        </p:txBody>
      </p:sp>
      <p:sp>
        <p:nvSpPr>
          <p:cNvPr id="5" name="Slide Number Placeholder 4">
            <a:extLst>
              <a:ext uri="{FF2B5EF4-FFF2-40B4-BE49-F238E27FC236}">
                <a16:creationId xmlns:a16="http://schemas.microsoft.com/office/drawing/2014/main" id="{BF42ED3C-933E-47AF-91C3-B41B4DA1D1E2}"/>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7</a:t>
            </a:fld>
            <a:endParaRPr lang="en-ZA" dirty="0"/>
          </a:p>
        </p:txBody>
      </p:sp>
      <p:sp>
        <p:nvSpPr>
          <p:cNvPr id="106" name="Text Placeholder 31">
            <a:extLst>
              <a:ext uri="{FF2B5EF4-FFF2-40B4-BE49-F238E27FC236}">
                <a16:creationId xmlns:a16="http://schemas.microsoft.com/office/drawing/2014/main" id="{B770EEB2-AE65-4AFC-7A7E-D72F6AAC7DE9}"/>
              </a:ext>
            </a:extLst>
          </p:cNvPr>
          <p:cNvSpPr txBox="1">
            <a:spLocks/>
          </p:cNvSpPr>
          <p:nvPr/>
        </p:nvSpPr>
        <p:spPr>
          <a:xfrm>
            <a:off x="704850" y="1790710"/>
            <a:ext cx="4552950" cy="1638290"/>
          </a:xfrm>
          <a:prstGeom prst="rect">
            <a:avLst/>
          </a:prstGeom>
          <a:solidFill>
            <a:schemeClr val="bg1"/>
          </a:solidFill>
          <a:ln w="12700">
            <a:solidFill>
              <a:schemeClr val="bg1"/>
            </a:solidFill>
          </a:ln>
          <a:effectLst>
            <a:innerShdw blurRad="63500" dist="50800" dir="2700000">
              <a:prstClr val="black">
                <a:alpha val="50000"/>
              </a:prstClr>
            </a:innerShdw>
          </a:effectLst>
        </p:spPr>
        <p:txBody>
          <a:bodyPr vert="horz" lIns="91440" tIns="164592" rIns="91440" bIns="45720" rtlCol="0" anchor="t" anchorCtr="0">
            <a:noAutofit/>
          </a:bodyPr>
          <a:lstStyle>
            <a:lvl1pPr marL="0" indent="0" algn="ctr" defTabSz="914400" rtl="0" eaLnBrk="1" latinLnBrk="0" hangingPunct="1">
              <a:lnSpc>
                <a:spcPct val="100000"/>
              </a:lnSpc>
              <a:spcBef>
                <a:spcPts val="1000"/>
              </a:spcBef>
              <a:buFont typeface="Arial" panose="020B0604020202020204" pitchFamily="34" charset="0"/>
              <a:buNone/>
              <a:defRPr sz="12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effectLst>
                  <a:outerShdw blurRad="38100" dist="38100" dir="2700000" algn="tl">
                    <a:srgbClr val="000000">
                      <a:alpha val="43137"/>
                    </a:srgbClr>
                  </a:outerShdw>
                </a:effectLst>
              </a:rPr>
              <a:t>1. Considering weight value (on the weighted avg) of F1-Score, SVM has a better ratio/accuracy of 92% against Naïve Bayes of 88%</a:t>
            </a:r>
            <a:endParaRPr lang="en-ZA" sz="2000" b="1" dirty="0">
              <a:effectLst>
                <a:outerShdw blurRad="38100" dist="38100" dir="2700000" algn="tl">
                  <a:srgbClr val="000000">
                    <a:alpha val="43137"/>
                  </a:srgbClr>
                </a:outerShdw>
              </a:effectLst>
            </a:endParaRPr>
          </a:p>
        </p:txBody>
      </p:sp>
      <p:sp>
        <p:nvSpPr>
          <p:cNvPr id="107" name="Text Placeholder 31">
            <a:extLst>
              <a:ext uri="{FF2B5EF4-FFF2-40B4-BE49-F238E27FC236}">
                <a16:creationId xmlns:a16="http://schemas.microsoft.com/office/drawing/2014/main" id="{6E8C4C6F-C803-1185-EB96-267D69AC5E99}"/>
              </a:ext>
            </a:extLst>
          </p:cNvPr>
          <p:cNvSpPr txBox="1">
            <a:spLocks/>
          </p:cNvSpPr>
          <p:nvPr/>
        </p:nvSpPr>
        <p:spPr>
          <a:xfrm>
            <a:off x="2209800" y="3905273"/>
            <a:ext cx="7189430" cy="1678943"/>
          </a:xfrm>
          <a:prstGeom prst="rect">
            <a:avLst/>
          </a:prstGeom>
          <a:solidFill>
            <a:schemeClr val="bg1"/>
          </a:solidFill>
          <a:ln w="12700">
            <a:solidFill>
              <a:schemeClr val="bg1"/>
            </a:solidFill>
          </a:ln>
          <a:effectLst>
            <a:innerShdw blurRad="63500" dist="50800" dir="2700000">
              <a:prstClr val="black">
                <a:alpha val="50000"/>
              </a:prstClr>
            </a:innerShdw>
          </a:effectLst>
        </p:spPr>
        <p:txBody>
          <a:bodyPr vert="horz" lIns="91440" tIns="164592" rIns="91440" bIns="45720" rtlCol="0" anchor="t" anchorCtr="0">
            <a:noAutofit/>
          </a:bodyPr>
          <a:lstStyle>
            <a:lvl1pPr marL="0" indent="0" algn="ctr" defTabSz="914400" rtl="0" eaLnBrk="1" latinLnBrk="0" hangingPunct="1">
              <a:lnSpc>
                <a:spcPct val="100000"/>
              </a:lnSpc>
              <a:spcBef>
                <a:spcPts val="1000"/>
              </a:spcBef>
              <a:buFont typeface="Arial" panose="020B0604020202020204" pitchFamily="34" charset="0"/>
              <a:buNone/>
              <a:defRPr sz="12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effectLst>
                  <a:outerShdw blurRad="38100" dist="38100" dir="2700000" algn="tl">
                    <a:srgbClr val="000000">
                      <a:alpha val="43137"/>
                    </a:srgbClr>
                  </a:outerShdw>
                </a:effectLst>
              </a:rPr>
              <a:t>3. SVM has no underlying assumptions. Whereas, Naive Bayes has challenges dealing with unbalanced datasets. HCV_dataset used in this case is unbalanced and skewed, for this reason I will recommend SMV Model</a:t>
            </a:r>
            <a:endParaRPr lang="en-ZA" sz="2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4161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74A99-C4A5-F6CD-D8A9-66DDEC2DA9B0}"/>
              </a:ext>
            </a:extLst>
          </p:cNvPr>
          <p:cNvSpPr>
            <a:spLocks noGrp="1"/>
          </p:cNvSpPr>
          <p:nvPr>
            <p:ph type="title"/>
          </p:nvPr>
        </p:nvSpPr>
        <p:spPr>
          <a:xfrm>
            <a:off x="2529840" y="4192273"/>
            <a:ext cx="9357360" cy="1812301"/>
          </a:xfrm>
          <a:solidFill>
            <a:schemeClr val="bg1"/>
          </a:solidFill>
          <a:ln>
            <a:solidFill>
              <a:schemeClr val="bg1"/>
            </a:solidFill>
          </a:ln>
          <a:effectLst>
            <a:innerShdw blurRad="63500" dist="50800" dir="2700000">
              <a:prstClr val="black">
                <a:alpha val="50000"/>
              </a:prstClr>
            </a:innerShdw>
          </a:effectLst>
        </p:spPr>
        <p:txBody>
          <a:bodyPr>
            <a:normAutofit fontScale="90000"/>
          </a:bodyPr>
          <a:lstStyle/>
          <a:p>
            <a:pPr algn="ctr"/>
            <a:r>
              <a:rPr lang="en-US" sz="2800" b="1" dirty="0">
                <a:effectLst>
                  <a:outerShdw blurRad="38100" dist="38100" dir="2700000" algn="tl">
                    <a:srgbClr val="000000">
                      <a:alpha val="43137"/>
                    </a:srgbClr>
                  </a:outerShdw>
                </a:effectLst>
              </a:rPr>
              <a:t>3. Reducing the variables (blood category) would help to improve the model. SVM is very suitable in predicting 0=Blood Donor. Therefore, reducing the variables to two (0=Blood Donor and others) would improve the model.</a:t>
            </a:r>
          </a:p>
        </p:txBody>
      </p:sp>
      <p:sp>
        <p:nvSpPr>
          <p:cNvPr id="4" name="Date Placeholder 3">
            <a:extLst>
              <a:ext uri="{FF2B5EF4-FFF2-40B4-BE49-F238E27FC236}">
                <a16:creationId xmlns:a16="http://schemas.microsoft.com/office/drawing/2014/main" id="{61422374-F867-A0CE-D881-331D1F77810D}"/>
              </a:ext>
            </a:extLst>
          </p:cNvPr>
          <p:cNvSpPr>
            <a:spLocks noGrp="1"/>
          </p:cNvSpPr>
          <p:nvPr>
            <p:ph type="dt" sz="half" idx="10"/>
          </p:nvPr>
        </p:nvSpPr>
        <p:spPr/>
        <p:txBody>
          <a:bodyPr/>
          <a:lstStyle/>
          <a:p>
            <a:fld id="{A12DF8E9-37AD-47CE-BAD7-7CB3A18CC172}" type="datetime1">
              <a:rPr lang="en-US" smtClean="0"/>
              <a:t>3/25/2023</a:t>
            </a:fld>
            <a:endParaRPr lang="en-US" dirty="0"/>
          </a:p>
        </p:txBody>
      </p:sp>
      <p:sp>
        <p:nvSpPr>
          <p:cNvPr id="5" name="Footer Placeholder 4">
            <a:extLst>
              <a:ext uri="{FF2B5EF4-FFF2-40B4-BE49-F238E27FC236}">
                <a16:creationId xmlns:a16="http://schemas.microsoft.com/office/drawing/2014/main" id="{075AD641-B760-0AE3-EA8D-87B8E1203C6E}"/>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E5A5CAA1-9629-AFA3-8C4F-8F1B7AC0D12B}"/>
              </a:ext>
            </a:extLst>
          </p:cNvPr>
          <p:cNvSpPr>
            <a:spLocks noGrp="1"/>
          </p:cNvSpPr>
          <p:nvPr>
            <p:ph type="sldNum" sz="quarter" idx="12"/>
          </p:nvPr>
        </p:nvSpPr>
        <p:spPr/>
        <p:txBody>
          <a:bodyPr/>
          <a:lstStyle/>
          <a:p>
            <a:fld id="{B5CEABB6-07DC-46E8-9B57-56EC44A396E5}" type="slidenum">
              <a:rPr lang="en-US" smtClean="0"/>
              <a:t>8</a:t>
            </a:fld>
            <a:endParaRPr lang="en-US" dirty="0"/>
          </a:p>
        </p:txBody>
      </p:sp>
      <p:sp>
        <p:nvSpPr>
          <p:cNvPr id="9" name="Title 1">
            <a:extLst>
              <a:ext uri="{FF2B5EF4-FFF2-40B4-BE49-F238E27FC236}">
                <a16:creationId xmlns:a16="http://schemas.microsoft.com/office/drawing/2014/main" id="{1E66F739-5A7D-CFE2-E8B9-7BE887CDD993}"/>
              </a:ext>
            </a:extLst>
          </p:cNvPr>
          <p:cNvSpPr txBox="1">
            <a:spLocks/>
          </p:cNvSpPr>
          <p:nvPr/>
        </p:nvSpPr>
        <p:spPr>
          <a:xfrm>
            <a:off x="1417320" y="548640"/>
            <a:ext cx="9357360" cy="655319"/>
          </a:xfrm>
          <a:prstGeom prst="rect">
            <a:avLst/>
          </a:prstGeom>
          <a:solidFill>
            <a:schemeClr val="bg1"/>
          </a:solidFill>
          <a:ln>
            <a:solidFill>
              <a:schemeClr val="bg1"/>
            </a:solidFill>
          </a:ln>
          <a:effectLst>
            <a:innerShdw blurRad="63500" dist="50800" dir="5400000">
              <a:prstClr val="black">
                <a:alpha val="50000"/>
              </a:prstClr>
            </a:innerShdw>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dirty="0">
                <a:solidFill>
                  <a:schemeClr val="accent3">
                    <a:lumMod val="50000"/>
                  </a:schemeClr>
                </a:solidFill>
                <a:effectLst>
                  <a:outerShdw blurRad="38100" dist="38100" dir="2700000" algn="tl">
                    <a:srgbClr val="000000">
                      <a:alpha val="43137"/>
                    </a:srgbClr>
                  </a:outerShdw>
                </a:effectLst>
              </a:rPr>
              <a:t>THREE WAYS TO IMPROVE SVM MODEL</a:t>
            </a:r>
            <a:endParaRPr lang="en-CA" dirty="0">
              <a:solidFill>
                <a:schemeClr val="accent3">
                  <a:lumMod val="50000"/>
                </a:schemeClr>
              </a:solidFill>
              <a:effectLst>
                <a:outerShdw blurRad="38100" dist="38100" dir="2700000" algn="tl">
                  <a:srgbClr val="000000">
                    <a:alpha val="43137"/>
                  </a:srgbClr>
                </a:outerShdw>
              </a:effectLst>
            </a:endParaRPr>
          </a:p>
        </p:txBody>
      </p:sp>
      <p:sp>
        <p:nvSpPr>
          <p:cNvPr id="10" name="Title 1">
            <a:extLst>
              <a:ext uri="{FF2B5EF4-FFF2-40B4-BE49-F238E27FC236}">
                <a16:creationId xmlns:a16="http://schemas.microsoft.com/office/drawing/2014/main" id="{9449522E-C41B-DDA5-B031-46DD7581702E}"/>
              </a:ext>
            </a:extLst>
          </p:cNvPr>
          <p:cNvSpPr txBox="1">
            <a:spLocks/>
          </p:cNvSpPr>
          <p:nvPr/>
        </p:nvSpPr>
        <p:spPr>
          <a:xfrm>
            <a:off x="1996440" y="2679704"/>
            <a:ext cx="9357360" cy="1287786"/>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2800" b="1" dirty="0">
                <a:effectLst>
                  <a:outerShdw blurRad="38100" dist="38100" dir="2700000" algn="tl">
                    <a:srgbClr val="000000">
                      <a:alpha val="43137"/>
                    </a:srgbClr>
                  </a:outerShdw>
                </a:effectLst>
              </a:rPr>
              <a:t>2. The boxplot indicated presence of outliers in the dataset. Treating the outliers would help in optimizing the model.</a:t>
            </a:r>
            <a:endParaRPr lang="en-CA" sz="2800" b="1" dirty="0">
              <a:effectLst>
                <a:outerShdw blurRad="38100" dist="38100" dir="2700000" algn="tl">
                  <a:srgbClr val="000000">
                    <a:alpha val="43137"/>
                  </a:srgbClr>
                </a:outerShdw>
              </a:effectLst>
            </a:endParaRPr>
          </a:p>
        </p:txBody>
      </p:sp>
      <p:sp>
        <p:nvSpPr>
          <p:cNvPr id="11" name="Title 1">
            <a:extLst>
              <a:ext uri="{FF2B5EF4-FFF2-40B4-BE49-F238E27FC236}">
                <a16:creationId xmlns:a16="http://schemas.microsoft.com/office/drawing/2014/main" id="{038342C9-F0FC-40DB-A51B-5A1FA71DF94F}"/>
              </a:ext>
            </a:extLst>
          </p:cNvPr>
          <p:cNvSpPr txBox="1">
            <a:spLocks/>
          </p:cNvSpPr>
          <p:nvPr/>
        </p:nvSpPr>
        <p:spPr>
          <a:xfrm>
            <a:off x="1143000" y="1614172"/>
            <a:ext cx="9357360" cy="655319"/>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1. To improve this model, the dataset has to be balanced to get a more accurate representation of the prediction</a:t>
            </a:r>
            <a:endParaRPr lang="en-CA"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02722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707029"/>
            <a:ext cx="10515600" cy="640080"/>
          </a:xfrm>
          <a:solidFill>
            <a:schemeClr val="bg1"/>
          </a:solidFill>
          <a:ln>
            <a:solidFill>
              <a:schemeClr val="bg1"/>
            </a:solidFill>
          </a:ln>
          <a:effectLst>
            <a:innerShdw blurRad="63500" dist="50800" dir="2700000">
              <a:prstClr val="black">
                <a:alpha val="50000"/>
              </a:prstClr>
            </a:innerShdw>
          </a:effectLst>
        </p:spPr>
        <p:txBody>
          <a:bodyPr>
            <a:normAutofit/>
          </a:bodyPr>
          <a:lstStyle/>
          <a:p>
            <a:pPr algn="ctr"/>
            <a:r>
              <a:rPr lang="en-US" dirty="0">
                <a:solidFill>
                  <a:schemeClr val="accent3">
                    <a:lumMod val="50000"/>
                  </a:schemeClr>
                </a:solidFill>
              </a:rPr>
              <a:t>References</a:t>
            </a:r>
          </a:p>
        </p:txBody>
      </p:sp>
      <p:sp>
        <p:nvSpPr>
          <p:cNvPr id="2" name="Date Placeholder 1">
            <a:extLst>
              <a:ext uri="{FF2B5EF4-FFF2-40B4-BE49-F238E27FC236}">
                <a16:creationId xmlns:a16="http://schemas.microsoft.com/office/drawing/2014/main" id="{E13E9869-80A5-41B1-AF2C-144DAE0EF133}"/>
              </a:ext>
            </a:extLst>
          </p:cNvPr>
          <p:cNvSpPr>
            <a:spLocks noGrp="1"/>
          </p:cNvSpPr>
          <p:nvPr>
            <p:ph type="dt" sz="half" idx="10"/>
          </p:nvPr>
        </p:nvSpPr>
        <p:spPr>
          <a:xfrm>
            <a:off x="838200" y="6356350"/>
            <a:ext cx="2743200" cy="365125"/>
          </a:xfrm>
        </p:spPr>
        <p:txBody>
          <a:bodyPr/>
          <a:lstStyle/>
          <a:p>
            <a:fld id="{E23A9C6A-F058-4BA4-BB57-0136277E9563}" type="datetime1">
              <a:rPr lang="en-US" smtClean="0"/>
              <a:t>3/25/2023</a:t>
            </a:fld>
            <a:endParaRPr lang="en-US" dirty="0"/>
          </a:p>
        </p:txBody>
      </p:sp>
      <p:sp>
        <p:nvSpPr>
          <p:cNvPr id="3" name="Footer Placeholder 2">
            <a:extLst>
              <a:ext uri="{FF2B5EF4-FFF2-40B4-BE49-F238E27FC236}">
                <a16:creationId xmlns:a16="http://schemas.microsoft.com/office/drawing/2014/main" id="{90D5DB46-4933-4971-A3A9-E1013D8C14DA}"/>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4" name="Slide Number Placeholder 3">
            <a:extLst>
              <a:ext uri="{FF2B5EF4-FFF2-40B4-BE49-F238E27FC236}">
                <a16:creationId xmlns:a16="http://schemas.microsoft.com/office/drawing/2014/main" id="{83B2246F-CEE7-4406-BBDE-7117F1830EC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9</a:t>
            </a:fld>
            <a:endParaRPr lang="en-US" dirty="0"/>
          </a:p>
        </p:txBody>
      </p:sp>
      <p:sp>
        <p:nvSpPr>
          <p:cNvPr id="7" name="Title 10">
            <a:extLst>
              <a:ext uri="{FF2B5EF4-FFF2-40B4-BE49-F238E27FC236}">
                <a16:creationId xmlns:a16="http://schemas.microsoft.com/office/drawing/2014/main" id="{9395346F-1113-9EA5-C44A-977F4C8DE285}"/>
              </a:ext>
            </a:extLst>
          </p:cNvPr>
          <p:cNvSpPr txBox="1">
            <a:spLocks/>
          </p:cNvSpPr>
          <p:nvPr/>
        </p:nvSpPr>
        <p:spPr>
          <a:xfrm>
            <a:off x="838200" y="3039156"/>
            <a:ext cx="10515600" cy="640080"/>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lvl="0"/>
            <a:r>
              <a:rPr lang="en-US" dirty="0" err="1"/>
              <a:t>Plati</a:t>
            </a:r>
            <a:r>
              <a:rPr lang="en-US" dirty="0"/>
              <a:t>, Sam, 2022. Predictive Modeling Part IV – SVM and Naïve Bayes</a:t>
            </a:r>
          </a:p>
        </p:txBody>
      </p:sp>
      <p:sp>
        <p:nvSpPr>
          <p:cNvPr id="8" name="Title 10">
            <a:extLst>
              <a:ext uri="{FF2B5EF4-FFF2-40B4-BE49-F238E27FC236}">
                <a16:creationId xmlns:a16="http://schemas.microsoft.com/office/drawing/2014/main" id="{5AC826BD-F75E-7A6C-14DB-5DD267F54346}"/>
              </a:ext>
            </a:extLst>
          </p:cNvPr>
          <p:cNvSpPr txBox="1">
            <a:spLocks/>
          </p:cNvSpPr>
          <p:nvPr/>
        </p:nvSpPr>
        <p:spPr>
          <a:xfrm>
            <a:off x="838200" y="4015560"/>
            <a:ext cx="10515600" cy="640080"/>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lvl="0"/>
            <a:r>
              <a:rPr lang="en-US" dirty="0" err="1"/>
              <a:t>Plati</a:t>
            </a:r>
            <a:r>
              <a:rPr lang="en-US" dirty="0"/>
              <a:t>, Sam, 2022. Python Tutorial, Week #7a –SVM_NB</a:t>
            </a:r>
          </a:p>
        </p:txBody>
      </p:sp>
      <p:sp>
        <p:nvSpPr>
          <p:cNvPr id="12" name="Title 10">
            <a:extLst>
              <a:ext uri="{FF2B5EF4-FFF2-40B4-BE49-F238E27FC236}">
                <a16:creationId xmlns:a16="http://schemas.microsoft.com/office/drawing/2014/main" id="{B4760973-8561-026D-301F-0B538FA711DA}"/>
              </a:ext>
            </a:extLst>
          </p:cNvPr>
          <p:cNvSpPr txBox="1">
            <a:spLocks/>
          </p:cNvSpPr>
          <p:nvPr/>
        </p:nvSpPr>
        <p:spPr>
          <a:xfrm>
            <a:off x="838200" y="2062753"/>
            <a:ext cx="10515600" cy="640080"/>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lvl="0"/>
            <a:r>
              <a:rPr lang="en-US" dirty="0" err="1"/>
              <a:t>Plati</a:t>
            </a:r>
            <a:r>
              <a:rPr lang="en-US" dirty="0"/>
              <a:t>, Sam, 2022. Python Tutorials, Week4c – Tutorials - SLR</a:t>
            </a:r>
          </a:p>
        </p:txBody>
      </p:sp>
    </p:spTree>
    <p:extLst>
      <p:ext uri="{BB962C8B-B14F-4D97-AF65-F5344CB8AC3E}">
        <p14:creationId xmlns:p14="http://schemas.microsoft.com/office/powerpoint/2010/main" val="566997565"/>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2.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{0BF5CD22-7309-468F-B981-E4D6FFC061F5}tf10081922_win32</Template>
  <TotalTime>4187</TotalTime>
  <Words>1045</Words>
  <Application>Microsoft Office PowerPoint</Application>
  <PresentationFormat>Widescreen</PresentationFormat>
  <Paragraphs>83</Paragraphs>
  <Slides>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 Unicode MS</vt:lpstr>
      <vt:lpstr>Calibri</vt:lpstr>
      <vt:lpstr>Quire Sans Pro Light</vt:lpstr>
      <vt:lpstr>Tisa Offc Serif Pro</vt:lpstr>
      <vt:lpstr>Office Theme</vt:lpstr>
      <vt:lpstr>Project: SVM AND NAÏVE BAYES</vt:lpstr>
      <vt:lpstr>Details of the Data Mr. John Hughes has been thinking that maybe a SVM and Naïve Bayes model might produce better results for the HCV_Dataset.csv dataset that you used in Assignment 3.</vt:lpstr>
      <vt:lpstr>Questions</vt:lpstr>
      <vt:lpstr>The Rational Statement </vt:lpstr>
      <vt:lpstr>PowerPoint Presentation</vt:lpstr>
      <vt:lpstr>PowerPoint Presentation</vt:lpstr>
      <vt:lpstr>RECOMMENDATION I recommend SVM model for the following reasons:</vt:lpstr>
      <vt:lpstr>3. Reducing the variables (blood category) would help to improve the model. SVM is very suitable in predicting 0=Blood Donor. Therefore, reducing the variables to two (0=Blood Donor and others) would improve the model.</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Abdulrahman Ramsey Momodu</dc:creator>
  <cp:lastModifiedBy>Abdulrahman Ramsey Momodu</cp:lastModifiedBy>
  <cp:revision>2</cp:revision>
  <dcterms:created xsi:type="dcterms:W3CDTF">2022-11-10T10:11:10Z</dcterms:created>
  <dcterms:modified xsi:type="dcterms:W3CDTF">2023-03-25T05:22:17Z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